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58" r:id="rId6"/>
    <p:sldId id="261" r:id="rId7"/>
    <p:sldId id="262" r:id="rId8"/>
    <p:sldId id="266"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9" autoAdjust="0"/>
    <p:restoredTop sz="94660"/>
  </p:normalViewPr>
  <p:slideViewPr>
    <p:cSldViewPr snapToGrid="0">
      <p:cViewPr varScale="1">
        <p:scale>
          <a:sx n="70" d="100"/>
          <a:sy n="70"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Manning" userId="106dd065-93be-48df-9a05-58717d004403" providerId="ADAL" clId="{CB786756-E585-41CC-A363-A6483751E1A3}"/>
    <pc:docChg chg="modSld">
      <pc:chgData name="Mr Manning" userId="106dd065-93be-48df-9a05-58717d004403" providerId="ADAL" clId="{CB786756-E585-41CC-A363-A6483751E1A3}" dt="2023-09-11T13:02:10.144" v="79" actId="20577"/>
      <pc:docMkLst>
        <pc:docMk/>
      </pc:docMkLst>
      <pc:sldChg chg="modSp mod">
        <pc:chgData name="Mr Manning" userId="106dd065-93be-48df-9a05-58717d004403" providerId="ADAL" clId="{CB786756-E585-41CC-A363-A6483751E1A3}" dt="2023-09-11T13:02:10.144" v="79" actId="20577"/>
        <pc:sldMkLst>
          <pc:docMk/>
          <pc:sldMk cId="1945972125" sldId="259"/>
        </pc:sldMkLst>
        <pc:spChg chg="mod">
          <ac:chgData name="Mr Manning" userId="106dd065-93be-48df-9a05-58717d004403" providerId="ADAL" clId="{CB786756-E585-41CC-A363-A6483751E1A3}" dt="2023-09-11T13:02:10.144" v="79" actId="20577"/>
          <ac:spMkLst>
            <pc:docMk/>
            <pc:sldMk cId="1945972125" sldId="259"/>
            <ac:spMk id="3" creationId="{0BAF53EF-383E-E254-A8CD-AE2505FFB30E}"/>
          </ac:spMkLst>
        </pc:spChg>
      </pc:sldChg>
      <pc:sldChg chg="modSp mod">
        <pc:chgData name="Mr Manning" userId="106dd065-93be-48df-9a05-58717d004403" providerId="ADAL" clId="{CB786756-E585-41CC-A363-A6483751E1A3}" dt="2023-09-11T13:01:12.405" v="76" actId="20577"/>
        <pc:sldMkLst>
          <pc:docMk/>
          <pc:sldMk cId="1444434132" sldId="264"/>
        </pc:sldMkLst>
        <pc:spChg chg="mod">
          <ac:chgData name="Mr Manning" userId="106dd065-93be-48df-9a05-58717d004403" providerId="ADAL" clId="{CB786756-E585-41CC-A363-A6483751E1A3}" dt="2023-09-11T12:59:38.869" v="3" actId="20577"/>
          <ac:spMkLst>
            <pc:docMk/>
            <pc:sldMk cId="1444434132" sldId="264"/>
            <ac:spMk id="2" creationId="{B48A3820-3752-523F-30B9-F9D4132C8012}"/>
          </ac:spMkLst>
        </pc:spChg>
        <pc:spChg chg="mod">
          <ac:chgData name="Mr Manning" userId="106dd065-93be-48df-9a05-58717d004403" providerId="ADAL" clId="{CB786756-E585-41CC-A363-A6483751E1A3}" dt="2023-09-11T13:01:12.405" v="76" actId="20577"/>
          <ac:spMkLst>
            <pc:docMk/>
            <pc:sldMk cId="1444434132" sldId="264"/>
            <ac:spMk id="3" creationId="{C316DD38-C21A-CD4B-5D49-101EF8EE281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02763-DE14-B486-327F-082E0CED5A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7EACF8-C495-9FF9-A7E0-0752BF5112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B98C5D4-9457-87C7-AE89-6D6768927D88}"/>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100DD861-35B7-C2D2-4703-66905A7E35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27A45-2919-0DAE-B647-4B609F691AD2}"/>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58837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23F14-D02B-DA8E-E53E-FD5A21C391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BB5DBF-5666-38B6-D89F-CD8F595353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625EEC-7736-1B8D-FCA3-69AF23A536BD}"/>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E8C62BD3-926E-7E98-C258-B20499CEF3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B2869F-D2C8-A27A-4056-366F46CD34BD}"/>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06175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96A2D-4F74-A769-1A99-330EE5EBB8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42639C-52F5-B105-C1EA-410E0600F7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AF2A80-F136-A5CD-F07C-5C9153873D59}"/>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64093EBC-A5E8-EB90-8E67-F1ADD7C3E4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B778DA-544F-D9E4-2A74-3565372756E4}"/>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421978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2E6B5-0BE3-8D3B-AA77-20BDAE696B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34B3D5-0773-A161-E2B9-5C1B914414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5A4EBC-DDAF-0680-55E4-A3C6B03645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22C994-2598-F196-0F97-32B56DEB46A9}"/>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6" name="Footer Placeholder 5">
            <a:extLst>
              <a:ext uri="{FF2B5EF4-FFF2-40B4-BE49-F238E27FC236}">
                <a16:creationId xmlns:a16="http://schemas.microsoft.com/office/drawing/2014/main" id="{3EDBDD7D-91EF-7563-C148-CDA85062FD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BD6112-D658-F457-0873-A01F03AB69B2}"/>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81282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B8370-B9AA-5843-45AC-7C5D45DCA4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BB789C-726F-28CE-341D-ED6B531E31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ACBE28-DC8C-DEEF-DD04-1AB4EB3689D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C13030-CB68-35CE-A832-640E4C4399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CB9421E-129B-10E6-30D0-3ECAC3B304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F55828-6F61-EBED-0B69-E31319DE04FE}"/>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8" name="Footer Placeholder 7">
            <a:extLst>
              <a:ext uri="{FF2B5EF4-FFF2-40B4-BE49-F238E27FC236}">
                <a16:creationId xmlns:a16="http://schemas.microsoft.com/office/drawing/2014/main" id="{6DA32D95-A32B-FA50-DBFC-0DEE740199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AF3ABA-BADD-9085-37AC-ED41280C8D5C}"/>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3414888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F7548-96B2-A7ED-53E6-F989A8340A6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013E4E-D240-90C5-8A28-B6D9C01DADDB}"/>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4" name="Footer Placeholder 3">
            <a:extLst>
              <a:ext uri="{FF2B5EF4-FFF2-40B4-BE49-F238E27FC236}">
                <a16:creationId xmlns:a16="http://schemas.microsoft.com/office/drawing/2014/main" id="{81045D54-0C3C-AB37-746C-0D0E052EDB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3AA29A-2E6D-EA8B-92E0-39CADD3FF0F3}"/>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93193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5CE0B9-795A-BADA-5A60-4729E9C99813}"/>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3" name="Footer Placeholder 2">
            <a:extLst>
              <a:ext uri="{FF2B5EF4-FFF2-40B4-BE49-F238E27FC236}">
                <a16:creationId xmlns:a16="http://schemas.microsoft.com/office/drawing/2014/main" id="{EC5883F5-1D12-8EBC-9332-CDFA9D3344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658B58B-7734-D840-50BA-372001CA49FE}"/>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4012005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925E-CECB-F6B1-4CB4-38628849E7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827306-F0DC-9392-30E0-23F11DDE4E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28D89CA-B19B-35A0-12B5-A2794D0D6B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C2CEBA-F055-0D51-87C9-DCD0A2B2D006}"/>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6" name="Footer Placeholder 5">
            <a:extLst>
              <a:ext uri="{FF2B5EF4-FFF2-40B4-BE49-F238E27FC236}">
                <a16:creationId xmlns:a16="http://schemas.microsoft.com/office/drawing/2014/main" id="{B33A54F7-FBA3-804E-26DB-B2B64E3858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0D123B-360A-5CB3-6775-3BFB2AB42E64}"/>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1717541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0F435-2FDC-7551-B8D7-C19F61FDBD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ED1508-37E3-AB4F-0DEA-BC3B95A89D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05768C-576C-E661-CA66-03EAACDF86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3CED73-0149-0D47-A0B7-09768B9FFB69}"/>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6" name="Footer Placeholder 5">
            <a:extLst>
              <a:ext uri="{FF2B5EF4-FFF2-40B4-BE49-F238E27FC236}">
                <a16:creationId xmlns:a16="http://schemas.microsoft.com/office/drawing/2014/main" id="{4C21BE90-DC3D-F603-E7D2-7FBA49CF5B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303D57-3173-484F-1F58-BFDFC87F264E}"/>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387426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BBD4F-08F6-C05C-1AD2-1BDE8AA727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92A4DB-F53E-45D2-8C3D-10B5D1C5FC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EB5F34-305E-A5A9-406E-A5BFB2161103}"/>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19D7E54A-982D-BAA1-2CEC-D2DE48AC6B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653A87-AD64-6375-59F9-976079D873AB}"/>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131127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5D9B44-0005-B85C-E563-28F4C1ABA9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D75B0A-94B2-4024-15FD-DBEB011DB8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F73F3E-6B3A-0422-F00B-708FD1412E7E}"/>
              </a:ext>
            </a:extLst>
          </p:cNvPr>
          <p:cNvSpPr>
            <a:spLocks noGrp="1"/>
          </p:cNvSpPr>
          <p:nvPr>
            <p:ph type="dt" sz="half" idx="10"/>
          </p:nvPr>
        </p:nvSpPr>
        <p:spPr/>
        <p:txBody>
          <a:body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BAFF2DF2-17A1-D357-3CEC-7AAD2981CE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85ACDC-F67C-09F5-E605-5A1EADE4340C}"/>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903902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F45365-83DF-A486-1BDB-8A4F27A37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729413-4514-0F6F-4BED-7107E41C7B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BAA429-2A2A-7007-1672-36958F1B81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F28007-ECA1-43A9-9D2D-27F1380DECB5}" type="datetimeFigureOut">
              <a:rPr lang="en-GB" smtClean="0"/>
              <a:t>11/09/2023</a:t>
            </a:fld>
            <a:endParaRPr lang="en-GB"/>
          </a:p>
        </p:txBody>
      </p:sp>
      <p:sp>
        <p:nvSpPr>
          <p:cNvPr id="5" name="Footer Placeholder 4">
            <a:extLst>
              <a:ext uri="{FF2B5EF4-FFF2-40B4-BE49-F238E27FC236}">
                <a16:creationId xmlns:a16="http://schemas.microsoft.com/office/drawing/2014/main" id="{36415A80-FED6-BF72-509F-2857CF9C3E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4304AC-E706-9719-8945-E3F3FA2D03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93DEFA-740F-4145-BC7D-937D95AD19D5}" type="slidenum">
              <a:rPr lang="en-GB" smtClean="0"/>
              <a:t>‹#›</a:t>
            </a:fld>
            <a:endParaRPr lang="en-GB"/>
          </a:p>
        </p:txBody>
      </p:sp>
    </p:spTree>
    <p:extLst>
      <p:ext uri="{BB962C8B-B14F-4D97-AF65-F5344CB8AC3E}">
        <p14:creationId xmlns:p14="http://schemas.microsoft.com/office/powerpoint/2010/main" val="879339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18A30-C2DE-51C1-9D5E-249ED1C0CC9B}"/>
              </a:ext>
            </a:extLst>
          </p:cNvPr>
          <p:cNvSpPr>
            <a:spLocks noGrp="1"/>
          </p:cNvSpPr>
          <p:nvPr>
            <p:ph type="ctrTitle"/>
          </p:nvPr>
        </p:nvSpPr>
        <p:spPr/>
        <p:txBody>
          <a:bodyPr/>
          <a:lstStyle/>
          <a:p>
            <a:r>
              <a:rPr lang="en-GB" dirty="0">
                <a:latin typeface="Amasis MT Pro Medium" panose="02040604050005020304" pitchFamily="18" charset="0"/>
              </a:rPr>
              <a:t>Welcome to </a:t>
            </a:r>
            <a:r>
              <a:rPr lang="en-GB">
                <a:latin typeface="Amasis MT Pro Medium" panose="02040604050005020304" pitchFamily="18" charset="0"/>
              </a:rPr>
              <a:t>Owl Class!</a:t>
            </a:r>
            <a:endParaRPr lang="en-GB" dirty="0">
              <a:latin typeface="Amasis MT Pro Medium" panose="02040604050005020304" pitchFamily="18" charset="0"/>
            </a:endParaRPr>
          </a:p>
        </p:txBody>
      </p:sp>
      <p:sp>
        <p:nvSpPr>
          <p:cNvPr id="3" name="Subtitle 2">
            <a:extLst>
              <a:ext uri="{FF2B5EF4-FFF2-40B4-BE49-F238E27FC236}">
                <a16:creationId xmlns:a16="http://schemas.microsoft.com/office/drawing/2014/main" id="{BA41EAD2-FD7E-2804-4794-55F6CF805F63}"/>
              </a:ext>
            </a:extLst>
          </p:cNvPr>
          <p:cNvSpPr>
            <a:spLocks noGrp="1"/>
          </p:cNvSpPr>
          <p:nvPr>
            <p:ph type="subTitle" idx="1"/>
          </p:nvPr>
        </p:nvSpPr>
        <p:spPr/>
        <p:txBody>
          <a:bodyPr/>
          <a:lstStyle/>
          <a:p>
            <a:r>
              <a:rPr lang="en-GB" dirty="0"/>
              <a:t>Years Five and Six</a:t>
            </a:r>
          </a:p>
        </p:txBody>
      </p:sp>
    </p:spTree>
    <p:extLst>
      <p:ext uri="{BB962C8B-B14F-4D97-AF65-F5344CB8AC3E}">
        <p14:creationId xmlns:p14="http://schemas.microsoft.com/office/powerpoint/2010/main" val="1034195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31A2E-5447-E529-58A6-62309E680B18}"/>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What are the Aston Rowant values?</a:t>
            </a:r>
          </a:p>
        </p:txBody>
      </p:sp>
      <p:sp>
        <p:nvSpPr>
          <p:cNvPr id="3" name="Content Placeholder 2">
            <a:extLst>
              <a:ext uri="{FF2B5EF4-FFF2-40B4-BE49-F238E27FC236}">
                <a16:creationId xmlns:a16="http://schemas.microsoft.com/office/drawing/2014/main" id="{01B9ADAF-2362-BD44-ECB9-569E28B22C5C}"/>
              </a:ext>
            </a:extLst>
          </p:cNvPr>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lnSpcReduction="10000"/>
          </a:bodyPr>
          <a:lstStyle/>
          <a:p>
            <a:pPr marL="0" indent="0" algn="ctr">
              <a:buNone/>
            </a:pPr>
            <a:r>
              <a:rPr lang="en-GB" dirty="0"/>
              <a:t>Our aim :Growing together we can inspire each other to achieve our full potential as courageous, lifelong learners.</a:t>
            </a:r>
          </a:p>
          <a:p>
            <a:pPr marL="0" indent="0" algn="ctr">
              <a:buNone/>
            </a:pPr>
            <a:r>
              <a:rPr lang="en-GB" dirty="0"/>
              <a:t> </a:t>
            </a:r>
            <a:r>
              <a:rPr lang="en-GB" sz="2000" i="1" dirty="0"/>
              <a:t>‘Let your roots grow down into him, and let your lives be built on him’ Colossians 2:7 </a:t>
            </a:r>
          </a:p>
          <a:p>
            <a:pPr marL="0" indent="0" algn="just">
              <a:buNone/>
            </a:pPr>
            <a:r>
              <a:rPr lang="en-GB" dirty="0">
                <a:solidFill>
                  <a:srgbClr val="FF0000"/>
                </a:solidFill>
              </a:rPr>
              <a:t>G</a:t>
            </a:r>
            <a:r>
              <a:rPr lang="en-GB" dirty="0"/>
              <a:t>	</a:t>
            </a:r>
            <a:r>
              <a:rPr lang="en-GB" dirty="0">
                <a:solidFill>
                  <a:srgbClr val="FF33CC"/>
                </a:solidFill>
              </a:rPr>
              <a:t>GRATITUDE</a:t>
            </a:r>
            <a:r>
              <a:rPr lang="en-GB" dirty="0"/>
              <a:t> </a:t>
            </a:r>
          </a:p>
          <a:p>
            <a:pPr marL="0" indent="0" algn="just">
              <a:buNone/>
            </a:pPr>
            <a:r>
              <a:rPr lang="en-GB" dirty="0">
                <a:solidFill>
                  <a:srgbClr val="FF0000"/>
                </a:solidFill>
              </a:rPr>
              <a:t>R</a:t>
            </a:r>
            <a:r>
              <a:rPr lang="en-GB" dirty="0"/>
              <a:t>	</a:t>
            </a:r>
            <a:r>
              <a:rPr lang="en-GB" dirty="0">
                <a:solidFill>
                  <a:srgbClr val="FFC000"/>
                </a:solidFill>
              </a:rPr>
              <a:t>RESILIENCE</a:t>
            </a:r>
            <a:r>
              <a:rPr lang="en-GB" dirty="0"/>
              <a:t> </a:t>
            </a:r>
          </a:p>
          <a:p>
            <a:pPr marL="0" indent="0" algn="just">
              <a:buNone/>
            </a:pPr>
            <a:r>
              <a:rPr lang="en-GB" dirty="0">
                <a:solidFill>
                  <a:srgbClr val="FF0000"/>
                </a:solidFill>
              </a:rPr>
              <a:t>O</a:t>
            </a:r>
            <a:r>
              <a:rPr lang="en-GB" dirty="0"/>
              <a:t>	</a:t>
            </a:r>
            <a:r>
              <a:rPr lang="en-GB" dirty="0">
                <a:solidFill>
                  <a:srgbClr val="00B050"/>
                </a:solidFill>
              </a:rPr>
              <a:t>OUTREACH</a:t>
            </a:r>
            <a:r>
              <a:rPr lang="en-GB" dirty="0"/>
              <a:t> </a:t>
            </a:r>
          </a:p>
          <a:p>
            <a:pPr marL="0" indent="0" algn="just">
              <a:buNone/>
            </a:pPr>
            <a:r>
              <a:rPr lang="en-GB" dirty="0">
                <a:solidFill>
                  <a:srgbClr val="FF0000"/>
                </a:solidFill>
              </a:rPr>
              <a:t>W        WONDER</a:t>
            </a:r>
            <a:r>
              <a:rPr lang="en-GB" dirty="0"/>
              <a:t> </a:t>
            </a:r>
          </a:p>
          <a:p>
            <a:pPr marL="0" indent="0" algn="just">
              <a:buNone/>
            </a:pPr>
            <a:r>
              <a:rPr lang="en-GB" dirty="0">
                <a:solidFill>
                  <a:srgbClr val="FF0000"/>
                </a:solidFill>
              </a:rPr>
              <a:t>T          </a:t>
            </a:r>
            <a:r>
              <a:rPr lang="en-GB" dirty="0">
                <a:solidFill>
                  <a:schemeClr val="accent1"/>
                </a:solidFill>
              </a:rPr>
              <a:t>TRUST</a:t>
            </a:r>
            <a:r>
              <a:rPr lang="en-GB" dirty="0"/>
              <a:t> </a:t>
            </a:r>
          </a:p>
          <a:p>
            <a:pPr marL="0" indent="0" algn="just">
              <a:buNone/>
            </a:pPr>
            <a:r>
              <a:rPr lang="en-GB" dirty="0">
                <a:solidFill>
                  <a:srgbClr val="FF0000"/>
                </a:solidFill>
              </a:rPr>
              <a:t>H</a:t>
            </a:r>
            <a:r>
              <a:rPr lang="en-GB" dirty="0"/>
              <a:t>	</a:t>
            </a:r>
            <a:r>
              <a:rPr lang="en-GB" dirty="0">
                <a:solidFill>
                  <a:schemeClr val="accent2"/>
                </a:solidFill>
              </a:rPr>
              <a:t>HARMONY</a:t>
            </a:r>
          </a:p>
        </p:txBody>
      </p:sp>
    </p:spTree>
    <p:extLst>
      <p:ext uri="{BB962C8B-B14F-4D97-AF65-F5344CB8AC3E}">
        <p14:creationId xmlns:p14="http://schemas.microsoft.com/office/powerpoint/2010/main" val="2402906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A69DF-3788-5A3B-6658-C79BD9E9DA32}"/>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The structure of the day.</a:t>
            </a:r>
          </a:p>
        </p:txBody>
      </p:sp>
      <p:sp>
        <p:nvSpPr>
          <p:cNvPr id="3" name="Content Placeholder 2">
            <a:extLst>
              <a:ext uri="{FF2B5EF4-FFF2-40B4-BE49-F238E27FC236}">
                <a16:creationId xmlns:a16="http://schemas.microsoft.com/office/drawing/2014/main" id="{0BAF53EF-383E-E254-A8CD-AE2505FFB30E}"/>
              </a:ext>
            </a:extLst>
          </p:cNvPr>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marL="0" indent="0" algn="just">
              <a:buNone/>
            </a:pPr>
            <a:r>
              <a:rPr lang="en-GB" sz="2400" dirty="0"/>
              <a:t>Mornings are focussed on learning English and Maths and the afternoons are used for the rest of the curriculum subjects which are usually linked to our termly topic.</a:t>
            </a:r>
          </a:p>
          <a:p>
            <a:pPr marL="0" indent="0" algn="just">
              <a:buNone/>
            </a:pPr>
            <a:r>
              <a:rPr lang="en-GB" sz="2400" dirty="0"/>
              <a:t>We have handwriting sessions twice a week, as well as free reading time (E.R.I.C, or ‘Everyone Reading In </a:t>
            </a:r>
            <a:r>
              <a:rPr lang="en-GB" sz="2400" dirty="0" err="1"/>
              <a:t>Class’</a:t>
            </a:r>
            <a:r>
              <a:rPr lang="en-GB" sz="2400" dirty="0"/>
              <a:t>).</a:t>
            </a:r>
            <a:r>
              <a:rPr lang="en-GB" sz="1600" dirty="0"/>
              <a:t>  </a:t>
            </a:r>
            <a:r>
              <a:rPr lang="en-GB" sz="2400" dirty="0"/>
              <a:t>They also have the opportunity to read independently in class as part of the Guided Reading carousel</a:t>
            </a:r>
            <a:r>
              <a:rPr lang="en-GB" sz="1600" dirty="0"/>
              <a:t>.</a:t>
            </a:r>
            <a:endParaRPr lang="en-GB" sz="2400" dirty="0"/>
          </a:p>
          <a:p>
            <a:pPr marL="0" indent="0" algn="just">
              <a:buNone/>
            </a:pPr>
            <a:r>
              <a:rPr lang="en-GB" sz="2400" dirty="0"/>
              <a:t>PE is on a Tuesday and Thursday afternoon. Your child will need to bring a pair of trainers and spare socks as well as the Aston Rowant black jumper and red t-shirt. PE kit must come in on Monday and can come home Friday.  </a:t>
            </a:r>
            <a:endParaRPr lang="en-GB" dirty="0"/>
          </a:p>
          <a:p>
            <a:pPr marL="0" indent="0">
              <a:buNone/>
            </a:pPr>
            <a:r>
              <a:rPr lang="en-GB" sz="2400" dirty="0"/>
              <a:t>The full timetable for Autumn Winter term can be downloaded from the website, but here is a quick glimpse:</a:t>
            </a:r>
          </a:p>
        </p:txBody>
      </p:sp>
    </p:spTree>
    <p:extLst>
      <p:ext uri="{BB962C8B-B14F-4D97-AF65-F5344CB8AC3E}">
        <p14:creationId xmlns:p14="http://schemas.microsoft.com/office/powerpoint/2010/main" val="1945972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56A47-76DB-51D1-2C09-6A5463D10181}"/>
              </a:ext>
            </a:extLst>
          </p:cNvPr>
          <p:cNvSpPr>
            <a:spLocks noGrp="1"/>
          </p:cNvSpPr>
          <p:nvPr>
            <p:ph type="title"/>
          </p:nvPr>
        </p:nvSpPr>
        <p:spPr>
          <a:xfrm>
            <a:off x="838200" y="322922"/>
            <a:ext cx="10515600" cy="1325563"/>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Weekly timetable for autumn term.</a:t>
            </a:r>
          </a:p>
        </p:txBody>
      </p:sp>
      <p:pic>
        <p:nvPicPr>
          <p:cNvPr id="7" name="Content Placeholder 6">
            <a:extLst>
              <a:ext uri="{FF2B5EF4-FFF2-40B4-BE49-F238E27FC236}">
                <a16:creationId xmlns:a16="http://schemas.microsoft.com/office/drawing/2014/main" id="{BBB05890-5CB1-BD20-4C18-A755C9594587}"/>
              </a:ext>
            </a:extLst>
          </p:cNvPr>
          <p:cNvPicPr>
            <a:picLocks noGrp="1" noChangeAspect="1"/>
          </p:cNvPicPr>
          <p:nvPr>
            <p:ph idx="1"/>
          </p:nvPr>
        </p:nvPicPr>
        <p:blipFill>
          <a:blip r:embed="rId2"/>
          <a:stretch>
            <a:fillRect/>
          </a:stretch>
        </p:blipFill>
        <p:spPr>
          <a:xfrm>
            <a:off x="1944329" y="1309431"/>
            <a:ext cx="8303342" cy="5366256"/>
          </a:xfrm>
        </p:spPr>
      </p:pic>
    </p:spTree>
    <p:extLst>
      <p:ext uri="{BB962C8B-B14F-4D97-AF65-F5344CB8AC3E}">
        <p14:creationId xmlns:p14="http://schemas.microsoft.com/office/powerpoint/2010/main" val="3505394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ack and white image of a hawk">
            <a:extLst>
              <a:ext uri="{FF2B5EF4-FFF2-40B4-BE49-F238E27FC236}">
                <a16:creationId xmlns:a16="http://schemas.microsoft.com/office/drawing/2014/main" id="{FE686896-AA41-A1B7-FD71-4FB87FB511DB}"/>
              </a:ext>
            </a:extLst>
          </p:cNvPr>
          <p:cNvPicPr>
            <a:picLocks noChangeAspect="1"/>
          </p:cNvPicPr>
          <p:nvPr/>
        </p:nvPicPr>
        <p:blipFill rotWithShape="1">
          <a:blip r:embed="rId2"/>
          <a:srcRect l="31167" r="9567"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8DF8E7-B815-6661-03A3-345EEAF2EFFA}"/>
              </a:ext>
            </a:extLst>
          </p:cNvPr>
          <p:cNvSpPr>
            <a:spLocks noGrp="1"/>
          </p:cNvSpPr>
          <p:nvPr>
            <p:ph type="title"/>
          </p:nvPr>
        </p:nvSpPr>
        <p:spPr>
          <a:xfrm>
            <a:off x="1" y="328512"/>
            <a:ext cx="6103024" cy="162897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chor="ctr">
            <a:normAutofit/>
          </a:bodyPr>
          <a:lstStyle/>
          <a:p>
            <a:pPr algn="ctr"/>
            <a:r>
              <a:rPr lang="en-GB" sz="4000" dirty="0"/>
              <a:t>More about Owl Class-teaching and homework</a:t>
            </a:r>
          </a:p>
        </p:txBody>
      </p:sp>
      <p:sp>
        <p:nvSpPr>
          <p:cNvPr id="3" name="Content Placeholder 2">
            <a:extLst>
              <a:ext uri="{FF2B5EF4-FFF2-40B4-BE49-F238E27FC236}">
                <a16:creationId xmlns:a16="http://schemas.microsoft.com/office/drawing/2014/main" id="{6E1ADF45-2E2D-B782-D8C2-2358BA1431C5}"/>
              </a:ext>
            </a:extLst>
          </p:cNvPr>
          <p:cNvSpPr>
            <a:spLocks noGrp="1"/>
          </p:cNvSpPr>
          <p:nvPr>
            <p:ph idx="1"/>
          </p:nvPr>
        </p:nvSpPr>
        <p:spPr>
          <a:xfrm>
            <a:off x="761801" y="2614497"/>
            <a:ext cx="4659756" cy="3827247"/>
          </a:xfrm>
        </p:spPr>
        <p:txBody>
          <a:bodyPr anchor="ctr">
            <a:noAutofit/>
          </a:bodyPr>
          <a:lstStyle/>
          <a:p>
            <a:pPr marL="0" indent="0" algn="just">
              <a:buNone/>
            </a:pPr>
            <a:r>
              <a:rPr lang="en-GB" sz="2000" b="1" dirty="0"/>
              <a:t>Owl Class is taught by Mr Manning Monday to Friday, with support across the week from Mrs </a:t>
            </a:r>
            <a:r>
              <a:rPr lang="en-GB" sz="2000" b="1" dirty="0" err="1"/>
              <a:t>Surman</a:t>
            </a:r>
            <a:r>
              <a:rPr lang="en-GB" sz="2000" b="1" dirty="0"/>
              <a:t> and Mrs </a:t>
            </a:r>
            <a:r>
              <a:rPr lang="en-GB" sz="2000" b="1" dirty="0" err="1"/>
              <a:t>Pilley</a:t>
            </a:r>
            <a:r>
              <a:rPr lang="en-GB" sz="2000" b="1" dirty="0"/>
              <a:t>. </a:t>
            </a:r>
          </a:p>
          <a:p>
            <a:pPr marL="0" indent="0" algn="just">
              <a:buNone/>
            </a:pPr>
            <a:r>
              <a:rPr lang="en-GB" sz="2000" b="1" dirty="0"/>
              <a:t>Homework is set each Monday and is due back the following Monday. It will include </a:t>
            </a:r>
            <a:r>
              <a:rPr lang="en-GB" sz="2000" b="1" dirty="0" err="1"/>
              <a:t>SPaG</a:t>
            </a:r>
            <a:r>
              <a:rPr lang="en-GB" sz="2000" b="1" dirty="0"/>
              <a:t> work, maths work and there will also be an independent ‘big’ task each half-term, related to our central topic. </a:t>
            </a:r>
          </a:p>
          <a:p>
            <a:pPr marL="0" indent="0" algn="just">
              <a:buNone/>
            </a:pPr>
            <a:r>
              <a:rPr lang="en-GB" sz="2000" b="1" dirty="0"/>
              <a:t>Independent research is a vital skill for KS3. It also gives the children the opportunity to conduct and present their work in creative ways, again preparing for secondary school.</a:t>
            </a:r>
          </a:p>
        </p:txBody>
      </p:sp>
    </p:spTree>
    <p:extLst>
      <p:ext uri="{BB962C8B-B14F-4D97-AF65-F5344CB8AC3E}">
        <p14:creationId xmlns:p14="http://schemas.microsoft.com/office/powerpoint/2010/main" val="1591488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0C24D-214A-B806-2699-DC38AB850339}"/>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Our reading for pleasure programme</a:t>
            </a:r>
          </a:p>
        </p:txBody>
      </p:sp>
      <p:pic>
        <p:nvPicPr>
          <p:cNvPr id="5" name="Content Placeholder 4" descr="A stack of books with white text&#10;&#10;Description automatically generated">
            <a:extLst>
              <a:ext uri="{FF2B5EF4-FFF2-40B4-BE49-F238E27FC236}">
                <a16:creationId xmlns:a16="http://schemas.microsoft.com/office/drawing/2014/main" id="{5470EC97-6DA5-39DC-3B67-3AEFFAA482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83911" y="1796128"/>
            <a:ext cx="3669890" cy="504949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6" name="TextBox 5">
            <a:extLst>
              <a:ext uri="{FF2B5EF4-FFF2-40B4-BE49-F238E27FC236}">
                <a16:creationId xmlns:a16="http://schemas.microsoft.com/office/drawing/2014/main" id="{10FD385F-C02C-FB66-AAAC-CC7E4F576DA3}"/>
              </a:ext>
            </a:extLst>
          </p:cNvPr>
          <p:cNvSpPr txBox="1"/>
          <p:nvPr/>
        </p:nvSpPr>
        <p:spPr>
          <a:xfrm>
            <a:off x="838199" y="1796128"/>
            <a:ext cx="6688015" cy="378565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just"/>
            <a:r>
              <a:rPr lang="en-GB" sz="2000" dirty="0"/>
              <a:t>A love for reading one of the best gifts we can give our child, and to help foster a love for reading, we have complied a list of 40 recommended reads for each year group, which can be found on the Owl Class page. These titles are readily available at libraries and should be easily found. </a:t>
            </a:r>
          </a:p>
          <a:p>
            <a:pPr algn="just"/>
            <a:endParaRPr lang="en-GB" sz="2000" dirty="0"/>
          </a:p>
          <a:p>
            <a:pPr algn="just"/>
            <a:r>
              <a:rPr lang="en-GB" sz="2000" dirty="0"/>
              <a:t>Owl Class will receive an individual ‘story journal’ that is theirs  to fill in how they want: sketches, collages, writing about their favourite parts, a book review or indeed any kind of record. This journal can be bought in, not to be marked, but to be shared, so the child's passion for books can be recorded and noted. </a:t>
            </a:r>
          </a:p>
        </p:txBody>
      </p:sp>
    </p:spTree>
    <p:extLst>
      <p:ext uri="{BB962C8B-B14F-4D97-AF65-F5344CB8AC3E}">
        <p14:creationId xmlns:p14="http://schemas.microsoft.com/office/powerpoint/2010/main" val="3780362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69EAC-868C-D239-F3EB-C9CA37C96FF2}"/>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School trips for 2023/24</a:t>
            </a:r>
          </a:p>
        </p:txBody>
      </p:sp>
      <p:pic>
        <p:nvPicPr>
          <p:cNvPr id="7" name="Content Placeholder 6" descr="A castle with a body of water with Tower of London in the background&#10;&#10;Description automatically generated">
            <a:extLst>
              <a:ext uri="{FF2B5EF4-FFF2-40B4-BE49-F238E27FC236}">
                <a16:creationId xmlns:a16="http://schemas.microsoft.com/office/drawing/2014/main" id="{9E225A5A-20A0-1CAC-6180-FD5C814C0B7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80464" y="2124223"/>
            <a:ext cx="5873336" cy="3289068"/>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5" name="TextBox 4">
            <a:extLst>
              <a:ext uri="{FF2B5EF4-FFF2-40B4-BE49-F238E27FC236}">
                <a16:creationId xmlns:a16="http://schemas.microsoft.com/office/drawing/2014/main" id="{2E90CBF0-2131-CA71-47D5-EEFD661D390F}"/>
              </a:ext>
            </a:extLst>
          </p:cNvPr>
          <p:cNvSpPr txBox="1"/>
          <p:nvPr/>
        </p:nvSpPr>
        <p:spPr>
          <a:xfrm>
            <a:off x="838200" y="2491484"/>
            <a:ext cx="4114800" cy="255454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just"/>
            <a:r>
              <a:rPr lang="en-GB" sz="2000" dirty="0"/>
              <a:t>There is a visit planned for this week to Woodway Farm stables in Aston Rowant as part of National Racehorse Week.  </a:t>
            </a:r>
          </a:p>
          <a:p>
            <a:pPr algn="just"/>
            <a:endParaRPr lang="en-GB" sz="2000" dirty="0"/>
          </a:p>
          <a:p>
            <a:pPr algn="just"/>
            <a:r>
              <a:rPr lang="en-GB" sz="2000" dirty="0"/>
              <a:t>Years 4, 5 &amp; 6  will be visiting The Tower of London on Wednesday 4</a:t>
            </a:r>
            <a:r>
              <a:rPr lang="en-GB" sz="2000" baseline="30000" dirty="0"/>
              <a:t>th</a:t>
            </a:r>
            <a:r>
              <a:rPr lang="en-GB" sz="2000" dirty="0"/>
              <a:t> October.</a:t>
            </a:r>
          </a:p>
        </p:txBody>
      </p:sp>
    </p:spTree>
    <p:extLst>
      <p:ext uri="{BB962C8B-B14F-4D97-AF65-F5344CB8AC3E}">
        <p14:creationId xmlns:p14="http://schemas.microsoft.com/office/powerpoint/2010/main" val="969184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69EAC-868C-D239-F3EB-C9CA37C96FF2}"/>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Residential Trip for 2023/24</a:t>
            </a:r>
          </a:p>
        </p:txBody>
      </p:sp>
      <p:sp>
        <p:nvSpPr>
          <p:cNvPr id="3" name="Content Placeholder 2">
            <a:extLst>
              <a:ext uri="{FF2B5EF4-FFF2-40B4-BE49-F238E27FC236}">
                <a16:creationId xmlns:a16="http://schemas.microsoft.com/office/drawing/2014/main" id="{44E241DC-890B-D9A2-A30C-3C10C919AA61}"/>
              </a:ext>
            </a:extLst>
          </p:cNvPr>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marL="0" indent="0">
              <a:buNone/>
            </a:pPr>
            <a:endParaRPr lang="en-GB" dirty="0"/>
          </a:p>
        </p:txBody>
      </p:sp>
      <p:pic>
        <p:nvPicPr>
          <p:cNvPr id="4" name="Picture 3">
            <a:extLst>
              <a:ext uri="{FF2B5EF4-FFF2-40B4-BE49-F238E27FC236}">
                <a16:creationId xmlns:a16="http://schemas.microsoft.com/office/drawing/2014/main" id="{2AAAAA00-CD12-0467-5157-4E6E1640C6B4}"/>
              </a:ext>
            </a:extLst>
          </p:cNvPr>
          <p:cNvPicPr>
            <a:picLocks noChangeAspect="1"/>
          </p:cNvPicPr>
          <p:nvPr/>
        </p:nvPicPr>
        <p:blipFill>
          <a:blip r:embed="rId2"/>
          <a:stretch>
            <a:fillRect/>
          </a:stretch>
        </p:blipFill>
        <p:spPr>
          <a:xfrm>
            <a:off x="5106792" y="1941000"/>
            <a:ext cx="6093215" cy="3808259"/>
          </a:xfrm>
          <a:prstGeom prst="rect">
            <a:avLst/>
          </a:prstGeom>
        </p:spPr>
      </p:pic>
      <p:sp>
        <p:nvSpPr>
          <p:cNvPr id="5" name="TextBox 4">
            <a:extLst>
              <a:ext uri="{FF2B5EF4-FFF2-40B4-BE49-F238E27FC236}">
                <a16:creationId xmlns:a16="http://schemas.microsoft.com/office/drawing/2014/main" id="{2E90CBF0-2131-CA71-47D5-EEFD661D390F}"/>
              </a:ext>
            </a:extLst>
          </p:cNvPr>
          <p:cNvSpPr txBox="1"/>
          <p:nvPr/>
        </p:nvSpPr>
        <p:spPr>
          <a:xfrm>
            <a:off x="838200" y="1825625"/>
            <a:ext cx="4114800" cy="4401205"/>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pPr algn="just"/>
            <a:r>
              <a:rPr lang="en-GB" sz="2000" dirty="0"/>
              <a:t>We have a class residential trip planned in for the 3rd -7</a:t>
            </a:r>
            <a:r>
              <a:rPr lang="en-GB" sz="2000" baseline="30000" dirty="0"/>
              <a:t>th</a:t>
            </a:r>
            <a:r>
              <a:rPr lang="en-GB" sz="2000" dirty="0"/>
              <a:t> of June, 2024, to the stunning </a:t>
            </a:r>
            <a:r>
              <a:rPr lang="en-GB" sz="2000" dirty="0" err="1"/>
              <a:t>Breacon</a:t>
            </a:r>
            <a:r>
              <a:rPr lang="en-GB" sz="2000" dirty="0"/>
              <a:t> Beacons. </a:t>
            </a:r>
          </a:p>
          <a:p>
            <a:pPr algn="just"/>
            <a:endParaRPr lang="en-GB" sz="2000" dirty="0"/>
          </a:p>
          <a:p>
            <a:pPr algn="just"/>
            <a:r>
              <a:rPr lang="en-GB" sz="2000" dirty="0"/>
              <a:t>The trip has been organised with Rock UK and we will be going to the Summit Centre. Activities will include orienteering; caving; abseiling; water sports etc.</a:t>
            </a:r>
          </a:p>
          <a:p>
            <a:pPr algn="just"/>
            <a:endParaRPr lang="en-GB" sz="2000" dirty="0"/>
          </a:p>
          <a:p>
            <a:pPr algn="just"/>
            <a:r>
              <a:rPr lang="en-GB" sz="2000" dirty="0"/>
              <a:t>There will be more details, kit-lists  released shortly, and it promises to be a trip to remember!</a:t>
            </a:r>
          </a:p>
        </p:txBody>
      </p:sp>
    </p:spTree>
    <p:extLst>
      <p:ext uri="{BB962C8B-B14F-4D97-AF65-F5344CB8AC3E}">
        <p14:creationId xmlns:p14="http://schemas.microsoft.com/office/powerpoint/2010/main" val="2589383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8A3820-3752-523F-30B9-F9D4132C8012}"/>
              </a:ext>
            </a:extLst>
          </p:cNvPr>
          <p:cNvSpPr>
            <a:spLocks noGrp="1"/>
          </p:cNvSpPr>
          <p:nvPr>
            <p:ph type="title"/>
          </p:nvPr>
        </p:nvSpPr>
        <p:spPr>
          <a:xfrm>
            <a:off x="761803" y="350196"/>
            <a:ext cx="4646904" cy="1624520"/>
          </a:xfrm>
        </p:spPr>
        <p:txBody>
          <a:bodyPr anchor="ctr">
            <a:normAutofit/>
          </a:bodyPr>
          <a:lstStyle/>
          <a:p>
            <a:r>
              <a:rPr lang="en-GB" sz="4000" dirty="0"/>
              <a:t>SATs and assessment</a:t>
            </a:r>
          </a:p>
        </p:txBody>
      </p:sp>
      <p:sp>
        <p:nvSpPr>
          <p:cNvPr id="3" name="Content Placeholder 2">
            <a:extLst>
              <a:ext uri="{FF2B5EF4-FFF2-40B4-BE49-F238E27FC236}">
                <a16:creationId xmlns:a16="http://schemas.microsoft.com/office/drawing/2014/main" id="{C316DD38-C21A-CD4B-5D49-101EF8EE2813}"/>
              </a:ext>
            </a:extLst>
          </p:cNvPr>
          <p:cNvSpPr>
            <a:spLocks noGrp="1"/>
          </p:cNvSpPr>
          <p:nvPr>
            <p:ph idx="1"/>
          </p:nvPr>
        </p:nvSpPr>
        <p:spPr>
          <a:xfrm>
            <a:off x="557086" y="2442950"/>
            <a:ext cx="4646905" cy="3613149"/>
          </a:xfrm>
        </p:spPr>
        <p:txBody>
          <a:bodyPr anchor="ctr">
            <a:normAutofit/>
          </a:bodyPr>
          <a:lstStyle/>
          <a:p>
            <a:r>
              <a:rPr lang="en-GB" sz="1600" dirty="0"/>
              <a:t>This year the SATs for Year Six will begin on Monday 13</a:t>
            </a:r>
            <a:r>
              <a:rPr lang="en-GB" sz="1600" baseline="30000" dirty="0"/>
              <a:t>th  </a:t>
            </a:r>
            <a:r>
              <a:rPr lang="en-GB" sz="1600" dirty="0"/>
              <a:t>of May, and finish of Thursday the 16</a:t>
            </a:r>
            <a:r>
              <a:rPr lang="en-GB" sz="1600" baseline="30000" dirty="0"/>
              <a:t>th</a:t>
            </a:r>
            <a:r>
              <a:rPr lang="en-GB" sz="1600" dirty="0"/>
              <a:t> May. </a:t>
            </a:r>
          </a:p>
          <a:p>
            <a:r>
              <a:rPr lang="en-GB" sz="1600" dirty="0"/>
              <a:t>Monday will be the  </a:t>
            </a:r>
            <a:r>
              <a:rPr lang="en-GB" sz="1600" dirty="0" err="1"/>
              <a:t>SPaG</a:t>
            </a:r>
            <a:r>
              <a:rPr lang="en-GB" sz="1600" dirty="0"/>
              <a:t> paper and spelling test.</a:t>
            </a:r>
          </a:p>
          <a:p>
            <a:r>
              <a:rPr lang="en-GB" sz="1600" dirty="0"/>
              <a:t>Tuesday will be the Reading paper.</a:t>
            </a:r>
          </a:p>
          <a:p>
            <a:r>
              <a:rPr lang="en-GB" sz="1600" dirty="0"/>
              <a:t>Wednesday will be the first Maths paper.</a:t>
            </a:r>
          </a:p>
          <a:p>
            <a:r>
              <a:rPr lang="en-GB" sz="1600" dirty="0"/>
              <a:t>Thursday will be the last two Maths papers.</a:t>
            </a:r>
          </a:p>
          <a:p>
            <a:pPr marL="0" indent="0">
              <a:buNone/>
            </a:pPr>
            <a:r>
              <a:rPr lang="en-GB" sz="1600" dirty="0"/>
              <a:t>Year Six will begin practise this term with a full set of papers, so that we can take a baseline assessment.</a:t>
            </a:r>
          </a:p>
          <a:p>
            <a:pPr marL="0" indent="0">
              <a:buNone/>
            </a:pPr>
            <a:r>
              <a:rPr lang="en-GB" sz="1600" dirty="0"/>
              <a:t>Year Five have their own specialised revision programme and practice papers tailored to</a:t>
            </a:r>
          </a:p>
        </p:txBody>
      </p:sp>
      <p:pic>
        <p:nvPicPr>
          <p:cNvPr id="6" name="Picture 4" descr="Writing an appointment on a paper agenda">
            <a:extLst>
              <a:ext uri="{FF2B5EF4-FFF2-40B4-BE49-F238E27FC236}">
                <a16:creationId xmlns:a16="http://schemas.microsoft.com/office/drawing/2014/main" id="{8CBAC0FD-7FE3-481B-CB0D-0C1E844EB195}"/>
              </a:ext>
            </a:extLst>
          </p:cNvPr>
          <p:cNvPicPr>
            <a:picLocks noChangeAspect="1"/>
          </p:cNvPicPr>
          <p:nvPr/>
        </p:nvPicPr>
        <p:blipFill rotWithShape="1">
          <a:blip r:embed="rId2"/>
          <a:srcRect r="40599" b="-2"/>
          <a:stretch/>
        </p:blipFill>
        <p:spPr>
          <a:xfrm>
            <a:off x="6096000" y="1"/>
            <a:ext cx="6102825" cy="6858000"/>
          </a:xfrm>
          <a:prstGeom prst="rect">
            <a:avLst/>
          </a:prstGeom>
        </p:spPr>
      </p:pic>
    </p:spTree>
    <p:extLst>
      <p:ext uri="{BB962C8B-B14F-4D97-AF65-F5344CB8AC3E}">
        <p14:creationId xmlns:p14="http://schemas.microsoft.com/office/powerpoint/2010/main" val="1444434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A3820-3752-523F-30B9-F9D4132C8012}"/>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316DD38-C21A-CD4B-5D49-101EF8EE281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8651274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1765</TotalTime>
  <Words>687</Words>
  <Application>Microsoft Office PowerPoint</Application>
  <PresentationFormat>Widescreen</PresentationFormat>
  <Paragraphs>43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Amasis MT Pro Medium</vt:lpstr>
      <vt:lpstr>Arial</vt:lpstr>
      <vt:lpstr>Calibri</vt:lpstr>
      <vt:lpstr>Calibri Light</vt:lpstr>
      <vt:lpstr>Office Theme</vt:lpstr>
      <vt:lpstr>Welcome to Owl Class!</vt:lpstr>
      <vt:lpstr>What are the Aston Rowant values?</vt:lpstr>
      <vt:lpstr>The structure of the day.</vt:lpstr>
      <vt:lpstr>Weekly timetable for autumn term.</vt:lpstr>
      <vt:lpstr>More about Owl Class-teaching and homework</vt:lpstr>
      <vt:lpstr>Our reading for pleasure programme</vt:lpstr>
      <vt:lpstr>School trips for 2023/24</vt:lpstr>
      <vt:lpstr>Residential Trip for 2023/24</vt:lpstr>
      <vt:lpstr>SATs and assessment</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Mr Manning</dc:creator>
  <cp:lastModifiedBy>Mr Manning</cp:lastModifiedBy>
  <cp:revision>2</cp:revision>
  <dcterms:created xsi:type="dcterms:W3CDTF">2023-09-09T15:31:25Z</dcterms:created>
  <dcterms:modified xsi:type="dcterms:W3CDTF">2023-09-11T13:02:17Z</dcterms:modified>
</cp:coreProperties>
</file>