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23"/>
  </p:handoutMasterIdLst>
  <p:sldIdLst>
    <p:sldId id="257" r:id="rId5"/>
    <p:sldId id="283" r:id="rId6"/>
    <p:sldId id="268" r:id="rId7"/>
    <p:sldId id="269" r:id="rId8"/>
    <p:sldId id="275" r:id="rId9"/>
    <p:sldId id="259" r:id="rId10"/>
    <p:sldId id="286" r:id="rId11"/>
    <p:sldId id="289" r:id="rId12"/>
    <p:sldId id="260" r:id="rId13"/>
    <p:sldId id="273" r:id="rId14"/>
    <p:sldId id="261" r:id="rId15"/>
    <p:sldId id="262" r:id="rId16"/>
    <p:sldId id="264" r:id="rId17"/>
    <p:sldId id="288" r:id="rId18"/>
    <p:sldId id="287" r:id="rId19"/>
    <p:sldId id="285" r:id="rId20"/>
    <p:sldId id="277" r:id="rId21"/>
    <p:sldId id="267" r:id="rId2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251" dt="2026-09-07T16:13:45.349"/>
    <p1510:client id="{4D327C6E-4553-68F6-F970-4D654C64A891}" v="16" dt="2026-09-07T15:43:47.6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882" autoAdjust="0"/>
    <p:restoredTop sz="94660"/>
  </p:normalViewPr>
  <p:slideViewPr>
    <p:cSldViewPr snapToGrid="0">
      <p:cViewPr varScale="1">
        <p:scale>
          <a:sx n="82" d="100"/>
          <a:sy n="82" d="100"/>
        </p:scale>
        <p:origin x="446"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Biggin" userId="S::sbiggin@aston-rowant.oxon.sch.uk::a9ef8329-8a00-4b14-98e2-99fdc58c43b6" providerId="AD" clId="Web-{00000000-0000-0000-0000-000000000000}"/>
    <pc:docChg chg="modSld">
      <pc:chgData name="Mrs Biggin" userId="S::sbiggin@aston-rowant.oxon.sch.uk::a9ef8329-8a00-4b14-98e2-99fdc58c43b6" providerId="AD" clId="Web-{00000000-0000-0000-0000-000000000000}" dt="2026-09-07T16:13:45.349" v="207" actId="20577"/>
      <pc:docMkLst>
        <pc:docMk/>
      </pc:docMkLst>
      <pc:sldChg chg="modSp">
        <pc:chgData name="Mrs Biggin" userId="S::sbiggin@aston-rowant.oxon.sch.uk::a9ef8329-8a00-4b14-98e2-99fdc58c43b6" providerId="AD" clId="Web-{00000000-0000-0000-0000-000000000000}" dt="2026-09-07T15:48:53.335" v="25" actId="20577"/>
        <pc:sldMkLst>
          <pc:docMk/>
          <pc:sldMk cId="1515654226" sldId="259"/>
        </pc:sldMkLst>
        <pc:spChg chg="mod">
          <ac:chgData name="Mrs Biggin" userId="S::sbiggin@aston-rowant.oxon.sch.uk::a9ef8329-8a00-4b14-98e2-99fdc58c43b6" providerId="AD" clId="Web-{00000000-0000-0000-0000-000000000000}" dt="2026-09-07T15:48:53.335" v="25" actId="20577"/>
          <ac:spMkLst>
            <pc:docMk/>
            <pc:sldMk cId="1515654226" sldId="259"/>
            <ac:spMk id="3" creationId="{00000000-0000-0000-0000-000000000000}"/>
          </ac:spMkLst>
        </pc:spChg>
      </pc:sldChg>
      <pc:sldChg chg="modSp">
        <pc:chgData name="Mrs Biggin" userId="S::sbiggin@aston-rowant.oxon.sch.uk::a9ef8329-8a00-4b14-98e2-99fdc58c43b6" providerId="AD" clId="Web-{00000000-0000-0000-0000-000000000000}" dt="2026-09-07T15:49:23.572" v="29" actId="20577"/>
        <pc:sldMkLst>
          <pc:docMk/>
          <pc:sldMk cId="2298594856" sldId="260"/>
        </pc:sldMkLst>
        <pc:spChg chg="mod">
          <ac:chgData name="Mrs Biggin" userId="S::sbiggin@aston-rowant.oxon.sch.uk::a9ef8329-8a00-4b14-98e2-99fdc58c43b6" providerId="AD" clId="Web-{00000000-0000-0000-0000-000000000000}" dt="2026-09-07T15:49:23.572" v="29" actId="20577"/>
          <ac:spMkLst>
            <pc:docMk/>
            <pc:sldMk cId="2298594856" sldId="260"/>
            <ac:spMk id="5" creationId="{00000000-0000-0000-0000-000000000000}"/>
          </ac:spMkLst>
        </pc:spChg>
      </pc:sldChg>
      <pc:sldChg chg="modSp">
        <pc:chgData name="Mrs Biggin" userId="S::sbiggin@aston-rowant.oxon.sch.uk::a9ef8329-8a00-4b14-98e2-99fdc58c43b6" providerId="AD" clId="Web-{00000000-0000-0000-0000-000000000000}" dt="2026-09-07T16:07:42.124" v="129" actId="20577"/>
        <pc:sldMkLst>
          <pc:docMk/>
          <pc:sldMk cId="3712580766" sldId="261"/>
        </pc:sldMkLst>
        <pc:spChg chg="mod">
          <ac:chgData name="Mrs Biggin" userId="S::sbiggin@aston-rowant.oxon.sch.uk::a9ef8329-8a00-4b14-98e2-99fdc58c43b6" providerId="AD" clId="Web-{00000000-0000-0000-0000-000000000000}" dt="2026-09-07T16:07:42.124" v="129" actId="20577"/>
          <ac:spMkLst>
            <pc:docMk/>
            <pc:sldMk cId="3712580766" sldId="261"/>
            <ac:spMk id="3" creationId="{00000000-0000-0000-0000-000000000000}"/>
          </ac:spMkLst>
        </pc:spChg>
        <pc:picChg chg="mod">
          <ac:chgData name="Mrs Biggin" userId="S::sbiggin@aston-rowant.oxon.sch.uk::a9ef8329-8a00-4b14-98e2-99fdc58c43b6" providerId="AD" clId="Web-{00000000-0000-0000-0000-000000000000}" dt="2026-09-07T15:53:29.946" v="71" actId="14100"/>
          <ac:picMkLst>
            <pc:docMk/>
            <pc:sldMk cId="3712580766" sldId="261"/>
            <ac:picMk id="6" creationId="{00000000-0000-0000-0000-000000000000}"/>
          </ac:picMkLst>
        </pc:picChg>
      </pc:sldChg>
      <pc:sldChg chg="modSp">
        <pc:chgData name="Mrs Biggin" userId="S::sbiggin@aston-rowant.oxon.sch.uk::a9ef8329-8a00-4b14-98e2-99fdc58c43b6" providerId="AD" clId="Web-{00000000-0000-0000-0000-000000000000}" dt="2026-09-07T16:08:26.361" v="162" actId="20577"/>
        <pc:sldMkLst>
          <pc:docMk/>
          <pc:sldMk cId="553839591" sldId="262"/>
        </pc:sldMkLst>
        <pc:spChg chg="mod">
          <ac:chgData name="Mrs Biggin" userId="S::sbiggin@aston-rowant.oxon.sch.uk::a9ef8329-8a00-4b14-98e2-99fdc58c43b6" providerId="AD" clId="Web-{00000000-0000-0000-0000-000000000000}" dt="2026-09-07T16:08:26.361" v="162" actId="20577"/>
          <ac:spMkLst>
            <pc:docMk/>
            <pc:sldMk cId="553839591" sldId="262"/>
            <ac:spMk id="3" creationId="{00000000-0000-0000-0000-000000000000}"/>
          </ac:spMkLst>
        </pc:spChg>
      </pc:sldChg>
      <pc:sldChg chg="modSp">
        <pc:chgData name="Mrs Biggin" userId="S::sbiggin@aston-rowant.oxon.sch.uk::a9ef8329-8a00-4b14-98e2-99fdc58c43b6" providerId="AD" clId="Web-{00000000-0000-0000-0000-000000000000}" dt="2026-09-07T16:10:18.509" v="202" actId="20577"/>
        <pc:sldMkLst>
          <pc:docMk/>
          <pc:sldMk cId="2728934359" sldId="264"/>
        </pc:sldMkLst>
        <pc:spChg chg="mod">
          <ac:chgData name="Mrs Biggin" userId="S::sbiggin@aston-rowant.oxon.sch.uk::a9ef8329-8a00-4b14-98e2-99fdc58c43b6" providerId="AD" clId="Web-{00000000-0000-0000-0000-000000000000}" dt="2026-09-07T16:10:18.509" v="202" actId="20577"/>
          <ac:spMkLst>
            <pc:docMk/>
            <pc:sldMk cId="2728934359" sldId="264"/>
            <ac:spMk id="3" creationId="{00000000-0000-0000-0000-000000000000}"/>
          </ac:spMkLst>
        </pc:spChg>
      </pc:sldChg>
      <pc:sldChg chg="modSp">
        <pc:chgData name="Mrs Biggin" userId="S::sbiggin@aston-rowant.oxon.sch.uk::a9ef8329-8a00-4b14-98e2-99fdc58c43b6" providerId="AD" clId="Web-{00000000-0000-0000-0000-000000000000}" dt="2026-09-07T15:50:23.700" v="67" actId="1076"/>
        <pc:sldMkLst>
          <pc:docMk/>
          <pc:sldMk cId="3922528678" sldId="273"/>
        </pc:sldMkLst>
        <pc:spChg chg="mod">
          <ac:chgData name="Mrs Biggin" userId="S::sbiggin@aston-rowant.oxon.sch.uk::a9ef8329-8a00-4b14-98e2-99fdc58c43b6" providerId="AD" clId="Web-{00000000-0000-0000-0000-000000000000}" dt="2026-09-07T15:50:09.606" v="64" actId="14100"/>
          <ac:spMkLst>
            <pc:docMk/>
            <pc:sldMk cId="3922528678" sldId="273"/>
            <ac:spMk id="2" creationId="{00000000-0000-0000-0000-000000000000}"/>
          </ac:spMkLst>
        </pc:spChg>
        <pc:spChg chg="mod">
          <ac:chgData name="Mrs Biggin" userId="S::sbiggin@aston-rowant.oxon.sch.uk::a9ef8329-8a00-4b14-98e2-99fdc58c43b6" providerId="AD" clId="Web-{00000000-0000-0000-0000-000000000000}" dt="2026-09-07T15:50:23.700" v="67" actId="1076"/>
          <ac:spMkLst>
            <pc:docMk/>
            <pc:sldMk cId="3922528678" sldId="273"/>
            <ac:spMk id="4" creationId="{00000000-0000-0000-0000-000000000000}"/>
          </ac:spMkLst>
        </pc:spChg>
        <pc:picChg chg="mod">
          <ac:chgData name="Mrs Biggin" userId="S::sbiggin@aston-rowant.oxon.sch.uk::a9ef8329-8a00-4b14-98e2-99fdc58c43b6" providerId="AD" clId="Web-{00000000-0000-0000-0000-000000000000}" dt="2026-09-07T15:50:15.668" v="65" actId="14100"/>
          <ac:picMkLst>
            <pc:docMk/>
            <pc:sldMk cId="3922528678" sldId="273"/>
            <ac:picMk id="5" creationId="{00000000-0000-0000-0000-000000000000}"/>
          </ac:picMkLst>
        </pc:picChg>
      </pc:sldChg>
      <pc:sldChg chg="addSp delSp modSp">
        <pc:chgData name="Mrs Biggin" userId="S::sbiggin@aston-rowant.oxon.sch.uk::a9ef8329-8a00-4b14-98e2-99fdc58c43b6" providerId="AD" clId="Web-{00000000-0000-0000-0000-000000000000}" dt="2026-09-07T15:47:46.847" v="2" actId="1076"/>
        <pc:sldMkLst>
          <pc:docMk/>
          <pc:sldMk cId="1564686608" sldId="275"/>
        </pc:sldMkLst>
        <pc:picChg chg="add mod">
          <ac:chgData name="Mrs Biggin" userId="S::sbiggin@aston-rowant.oxon.sch.uk::a9ef8329-8a00-4b14-98e2-99fdc58c43b6" providerId="AD" clId="Web-{00000000-0000-0000-0000-000000000000}" dt="2026-09-07T15:47:46.847" v="2" actId="1076"/>
          <ac:picMkLst>
            <pc:docMk/>
            <pc:sldMk cId="1564686608" sldId="275"/>
            <ac:picMk id="3" creationId="{36325F09-F083-58A8-8E38-EACCC828D306}"/>
          </ac:picMkLst>
        </pc:picChg>
        <pc:picChg chg="del">
          <ac:chgData name="Mrs Biggin" userId="S::sbiggin@aston-rowant.oxon.sch.uk::a9ef8329-8a00-4b14-98e2-99fdc58c43b6" providerId="AD" clId="Web-{00000000-0000-0000-0000-000000000000}" dt="2026-09-07T15:45:29.745" v="0"/>
          <ac:picMkLst>
            <pc:docMk/>
            <pc:sldMk cId="1564686608" sldId="275"/>
            <ac:picMk id="4" creationId="{F19E96C1-2B7D-8F3D-1D9C-B61DB1DF082D}"/>
          </ac:picMkLst>
        </pc:picChg>
      </pc:sldChg>
      <pc:sldChg chg="modSp">
        <pc:chgData name="Mrs Biggin" userId="S::sbiggin@aston-rowant.oxon.sch.uk::a9ef8329-8a00-4b14-98e2-99fdc58c43b6" providerId="AD" clId="Web-{00000000-0000-0000-0000-000000000000}" dt="2026-09-07T16:13:45.349" v="207" actId="20577"/>
        <pc:sldMkLst>
          <pc:docMk/>
          <pc:sldMk cId="2454226982" sldId="287"/>
        </pc:sldMkLst>
        <pc:spChg chg="mod">
          <ac:chgData name="Mrs Biggin" userId="S::sbiggin@aston-rowant.oxon.sch.uk::a9ef8329-8a00-4b14-98e2-99fdc58c43b6" providerId="AD" clId="Web-{00000000-0000-0000-0000-000000000000}" dt="2026-09-07T16:13:45.349" v="207" actId="20577"/>
          <ac:spMkLst>
            <pc:docMk/>
            <pc:sldMk cId="2454226982" sldId="287"/>
            <ac:spMk id="3" creationId="{A5D73B84-F918-4A8C-B080-4AE7F2D0F6A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46116F0A-8FE0-42AE-9D3E-284EEACF4342}" type="datetimeFigureOut">
              <a:rPr lang="en-GB" smtClean="0"/>
              <a:t>07/09/2026</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232587B7-61A2-402D-B835-2E44537FF941}" type="slidenum">
              <a:rPr lang="en-GB" smtClean="0"/>
              <a:t>‹#›</a:t>
            </a:fld>
            <a:endParaRPr lang="en-GB"/>
          </a:p>
        </p:txBody>
      </p:sp>
    </p:spTree>
    <p:extLst>
      <p:ext uri="{BB962C8B-B14F-4D97-AF65-F5344CB8AC3E}">
        <p14:creationId xmlns:p14="http://schemas.microsoft.com/office/powerpoint/2010/main" val="2971989974"/>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B6BB95E-73DB-4015-9F20-F00832BAFC41}" type="datetimeFigureOut">
              <a:rPr lang="en-GB" smtClean="0"/>
              <a:pPr/>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01D570-49B5-44A9-AF0F-15254B43FCF2}" type="slidenum">
              <a:rPr lang="en-GB" smtClean="0"/>
              <a:pPr/>
              <a:t>‹#›</a:t>
            </a:fld>
            <a:endParaRPr lang="en-GB"/>
          </a:p>
        </p:txBody>
      </p:sp>
    </p:spTree>
    <p:extLst>
      <p:ext uri="{BB962C8B-B14F-4D97-AF65-F5344CB8AC3E}">
        <p14:creationId xmlns:p14="http://schemas.microsoft.com/office/powerpoint/2010/main" val="34717399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B6BB95E-73DB-4015-9F20-F00832BAFC41}" type="datetimeFigureOut">
              <a:rPr lang="en-GB" smtClean="0"/>
              <a:pPr/>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01D570-49B5-44A9-AF0F-15254B43FCF2}" type="slidenum">
              <a:rPr lang="en-GB" smtClean="0"/>
              <a:pPr/>
              <a:t>‹#›</a:t>
            </a:fld>
            <a:endParaRPr lang="en-GB"/>
          </a:p>
        </p:txBody>
      </p:sp>
    </p:spTree>
    <p:extLst>
      <p:ext uri="{BB962C8B-B14F-4D97-AF65-F5344CB8AC3E}">
        <p14:creationId xmlns:p14="http://schemas.microsoft.com/office/powerpoint/2010/main" val="2927151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B6BB95E-73DB-4015-9F20-F00832BAFC41}" type="datetimeFigureOut">
              <a:rPr lang="en-GB" smtClean="0"/>
              <a:pPr/>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01D570-49B5-44A9-AF0F-15254B43FCF2}" type="slidenum">
              <a:rPr lang="en-GB" smtClean="0"/>
              <a:pPr/>
              <a:t>‹#›</a:t>
            </a:fld>
            <a:endParaRPr lang="en-GB"/>
          </a:p>
        </p:txBody>
      </p:sp>
    </p:spTree>
    <p:extLst>
      <p:ext uri="{BB962C8B-B14F-4D97-AF65-F5344CB8AC3E}">
        <p14:creationId xmlns:p14="http://schemas.microsoft.com/office/powerpoint/2010/main" val="37027180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B6BB95E-73DB-4015-9F20-F00832BAFC41}" type="datetimeFigureOut">
              <a:rPr lang="en-GB" smtClean="0"/>
              <a:pPr/>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01D570-49B5-44A9-AF0F-15254B43FCF2}" type="slidenum">
              <a:rPr lang="en-GB" smtClean="0"/>
              <a:pPr/>
              <a:t>‹#›</a:t>
            </a:fld>
            <a:endParaRPr lang="en-GB"/>
          </a:p>
        </p:txBody>
      </p:sp>
    </p:spTree>
    <p:extLst>
      <p:ext uri="{BB962C8B-B14F-4D97-AF65-F5344CB8AC3E}">
        <p14:creationId xmlns:p14="http://schemas.microsoft.com/office/powerpoint/2010/main" val="11208434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B6BB95E-73DB-4015-9F20-F00832BAFC41}" type="datetimeFigureOut">
              <a:rPr lang="en-GB" smtClean="0"/>
              <a:pPr/>
              <a:t>07/09/2026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401D570-49B5-44A9-AF0F-15254B43FCF2}" type="slidenum">
              <a:rPr lang="en-GB" smtClean="0"/>
              <a:pPr/>
              <a:t>‹#›</a:t>
            </a:fld>
            <a:endParaRPr lang="en-GB"/>
          </a:p>
        </p:txBody>
      </p:sp>
    </p:spTree>
    <p:extLst>
      <p:ext uri="{BB962C8B-B14F-4D97-AF65-F5344CB8AC3E}">
        <p14:creationId xmlns:p14="http://schemas.microsoft.com/office/powerpoint/2010/main" val="2710588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B6BB95E-73DB-4015-9F20-F00832BAFC41}" type="datetimeFigureOut">
              <a:rPr lang="en-GB" smtClean="0"/>
              <a:pPr/>
              <a:t>07/09/2026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401D570-49B5-44A9-AF0F-15254B43FCF2}" type="slidenum">
              <a:rPr lang="en-GB" smtClean="0"/>
              <a:pPr/>
              <a:t>‹#›</a:t>
            </a:fld>
            <a:endParaRPr lang="en-GB"/>
          </a:p>
        </p:txBody>
      </p:sp>
    </p:spTree>
    <p:extLst>
      <p:ext uri="{BB962C8B-B14F-4D97-AF65-F5344CB8AC3E}">
        <p14:creationId xmlns:p14="http://schemas.microsoft.com/office/powerpoint/2010/main" val="14010663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6BB95E-73DB-4015-9F20-F00832BAFC41}" type="datetimeFigureOut">
              <a:rPr lang="en-GB" smtClean="0"/>
              <a:pPr/>
              <a:t>07/09/2026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401D570-49B5-44A9-AF0F-15254B43FCF2}" type="slidenum">
              <a:rPr lang="en-GB" smtClean="0"/>
              <a:pPr/>
              <a:t>‹#›</a:t>
            </a:fld>
            <a:endParaRPr lang="en-GB"/>
          </a:p>
        </p:txBody>
      </p:sp>
    </p:spTree>
    <p:extLst>
      <p:ext uri="{BB962C8B-B14F-4D97-AF65-F5344CB8AC3E}">
        <p14:creationId xmlns:p14="http://schemas.microsoft.com/office/powerpoint/2010/main" val="28328270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B6BB95E-73DB-4015-9F20-F00832BAFC41}" type="datetimeFigureOut">
              <a:rPr lang="en-GB" smtClean="0"/>
              <a:pPr/>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01D570-49B5-44A9-AF0F-15254B43FCF2}" type="slidenum">
              <a:rPr lang="en-GB" smtClean="0"/>
              <a:pPr/>
              <a:t>‹#›</a:t>
            </a:fld>
            <a:endParaRPr lang="en-GB"/>
          </a:p>
        </p:txBody>
      </p:sp>
    </p:spTree>
    <p:extLst>
      <p:ext uri="{BB962C8B-B14F-4D97-AF65-F5344CB8AC3E}">
        <p14:creationId xmlns:p14="http://schemas.microsoft.com/office/powerpoint/2010/main" val="37805002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B6BB95E-73DB-4015-9F20-F00832BAFC41}" type="datetimeFigureOut">
              <a:rPr lang="en-GB" smtClean="0"/>
              <a:pPr/>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01D570-49B5-44A9-AF0F-15254B43FCF2}" type="slidenum">
              <a:rPr lang="en-GB" smtClean="0"/>
              <a:pPr/>
              <a:t>‹#›</a:t>
            </a:fld>
            <a:endParaRPr lang="en-GB"/>
          </a:p>
        </p:txBody>
      </p:sp>
    </p:spTree>
    <p:extLst>
      <p:ext uri="{BB962C8B-B14F-4D97-AF65-F5344CB8AC3E}">
        <p14:creationId xmlns:p14="http://schemas.microsoft.com/office/powerpoint/2010/main" val="35042673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B6BB95E-73DB-4015-9F20-F00832BAFC41}" type="datetimeFigureOut">
              <a:rPr lang="en-GB" smtClean="0"/>
              <a:pPr/>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01D570-49B5-44A9-AF0F-15254B43FCF2}" type="slidenum">
              <a:rPr lang="en-GB" smtClean="0"/>
              <a:pPr/>
              <a:t>‹#›</a:t>
            </a:fld>
            <a:endParaRPr lang="en-GB"/>
          </a:p>
        </p:txBody>
      </p:sp>
    </p:spTree>
    <p:extLst>
      <p:ext uri="{BB962C8B-B14F-4D97-AF65-F5344CB8AC3E}">
        <p14:creationId xmlns:p14="http://schemas.microsoft.com/office/powerpoint/2010/main" val="8358412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B6BB95E-73DB-4015-9F20-F00832BAFC41}" type="datetimeFigureOut">
              <a:rPr lang="en-GB" smtClean="0"/>
              <a:pPr/>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01D570-49B5-44A9-AF0F-15254B43FCF2}" type="slidenum">
              <a:rPr lang="en-GB" smtClean="0"/>
              <a:pPr/>
              <a:t>‹#›</a:t>
            </a:fld>
            <a:endParaRPr lang="en-GB"/>
          </a:p>
        </p:txBody>
      </p:sp>
    </p:spTree>
    <p:extLst>
      <p:ext uri="{BB962C8B-B14F-4D97-AF65-F5344CB8AC3E}">
        <p14:creationId xmlns:p14="http://schemas.microsoft.com/office/powerpoint/2010/main" val="1020709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6BB95E-73DB-4015-9F20-F00832BAFC41}" type="datetimeFigureOut">
              <a:rPr lang="en-GB" smtClean="0"/>
              <a:pPr/>
              <a:t>07/09/2026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01D570-49B5-44A9-AF0F-15254B43FCF2}" type="slidenum">
              <a:rPr lang="en-GB" smtClean="0"/>
              <a:pPr/>
              <a:t>‹#›</a:t>
            </a:fld>
            <a:endParaRPr lang="en-GB"/>
          </a:p>
        </p:txBody>
      </p:sp>
    </p:spTree>
    <p:extLst>
      <p:ext uri="{BB962C8B-B14F-4D97-AF65-F5344CB8AC3E}">
        <p14:creationId xmlns:p14="http://schemas.microsoft.com/office/powerpoint/2010/main" val="26621795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mailto:office@aston-rowant.oxon.sch.uk"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7422" y="0"/>
            <a:ext cx="10509161" cy="6858000"/>
          </a:xfrm>
          <a:prstGeom prst="rect">
            <a:avLst/>
          </a:prstGeom>
        </p:spPr>
      </p:pic>
      <p:sp>
        <p:nvSpPr>
          <p:cNvPr id="6" name="TextBox 5"/>
          <p:cNvSpPr txBox="1"/>
          <p:nvPr/>
        </p:nvSpPr>
        <p:spPr>
          <a:xfrm>
            <a:off x="3008239" y="115695"/>
            <a:ext cx="8958469" cy="5447645"/>
          </a:xfrm>
          <a:prstGeom prst="rect">
            <a:avLst/>
          </a:prstGeom>
          <a:noFill/>
        </p:spPr>
        <p:txBody>
          <a:bodyPr wrap="square" lIns="91440" tIns="45720" rIns="91440" bIns="45720" rtlCol="0" anchor="t">
            <a:spAutoFit/>
          </a:bodyPr>
          <a:lstStyle/>
          <a:p>
            <a:pPr algn="ctr"/>
            <a:r>
              <a:rPr lang="en-GB" sz="6600" dirty="0">
                <a:latin typeface="Gill Sans MT" panose="020B0502020104020203" pitchFamily="34" charset="0"/>
              </a:rPr>
              <a:t>Welcome to Squirrel Class</a:t>
            </a:r>
          </a:p>
          <a:p>
            <a:pPr algn="ctr"/>
            <a:endParaRPr lang="en-GB" sz="5400" dirty="0">
              <a:latin typeface="Gill Sans MT" panose="020B0502020104020203" pitchFamily="34" charset="0"/>
            </a:endParaRPr>
          </a:p>
          <a:p>
            <a:pPr algn="ctr"/>
            <a:endParaRPr lang="en-GB" sz="5400" dirty="0">
              <a:latin typeface="Gill Sans MT" panose="020B0502020104020203" pitchFamily="34" charset="0"/>
            </a:endParaRPr>
          </a:p>
          <a:p>
            <a:pPr algn="ctr"/>
            <a:r>
              <a:rPr lang="en-GB" sz="3600" dirty="0">
                <a:latin typeface="Gill Sans MT" panose="020B0502020104020203" pitchFamily="34" charset="0"/>
              </a:rPr>
              <a:t>Mrs Biggin (Teacher)</a:t>
            </a:r>
          </a:p>
          <a:p>
            <a:pPr algn="ctr"/>
            <a:r>
              <a:rPr lang="en-GB" sz="3600" dirty="0">
                <a:latin typeface="Gill Sans MT"/>
              </a:rPr>
              <a:t>Miss Cameron  (HLTA) </a:t>
            </a:r>
          </a:p>
          <a:p>
            <a:pPr algn="ctr"/>
            <a:endParaRPr lang="en-GB" sz="3600" dirty="0">
              <a:latin typeface="Gill Sans MT" panose="020B0502020104020203" pitchFamily="34" charset="0"/>
            </a:endParaRPr>
          </a:p>
        </p:txBody>
      </p:sp>
      <p:pic>
        <p:nvPicPr>
          <p:cNvPr id="3" name="Picture 2">
            <a:extLst>
              <a:ext uri="{FF2B5EF4-FFF2-40B4-BE49-F238E27FC236}">
                <a16:creationId xmlns:a16="http://schemas.microsoft.com/office/drawing/2014/main" id="{F0172F31-67E2-23A4-9AF0-72B9031BEB23}"/>
              </a:ext>
            </a:extLst>
          </p:cNvPr>
          <p:cNvPicPr>
            <a:picLocks noChangeAspect="1"/>
          </p:cNvPicPr>
          <p:nvPr/>
        </p:nvPicPr>
        <p:blipFill>
          <a:blip r:embed="rId3"/>
          <a:stretch>
            <a:fillRect/>
          </a:stretch>
        </p:blipFill>
        <p:spPr>
          <a:xfrm>
            <a:off x="6835010" y="2165210"/>
            <a:ext cx="1304925" cy="1400175"/>
          </a:xfrm>
          <a:prstGeom prst="rect">
            <a:avLst/>
          </a:prstGeom>
        </p:spPr>
      </p:pic>
    </p:spTree>
    <p:extLst>
      <p:ext uri="{BB962C8B-B14F-4D97-AF65-F5344CB8AC3E}">
        <p14:creationId xmlns:p14="http://schemas.microsoft.com/office/powerpoint/2010/main" val="2065413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ECBEE1-697F-406F-86C1-EADFEFB41318}"/>
              </a:ext>
            </a:extLst>
          </p:cNvPr>
          <p:cNvSpPr>
            <a:spLocks noGrp="1"/>
          </p:cNvSpPr>
          <p:nvPr>
            <p:ph type="title"/>
          </p:nvPr>
        </p:nvSpPr>
        <p:spPr/>
        <p:txBody>
          <a:bodyPr/>
          <a:lstStyle/>
          <a:p>
            <a:r>
              <a:rPr lang="en-GB" b="1" dirty="0">
                <a:solidFill>
                  <a:srgbClr val="FF0000"/>
                </a:solidFill>
              </a:rPr>
              <a:t>School Vision</a:t>
            </a:r>
          </a:p>
        </p:txBody>
      </p:sp>
      <p:sp>
        <p:nvSpPr>
          <p:cNvPr id="3" name="Content Placeholder 2">
            <a:extLst>
              <a:ext uri="{FF2B5EF4-FFF2-40B4-BE49-F238E27FC236}">
                <a16:creationId xmlns:a16="http://schemas.microsoft.com/office/drawing/2014/main" id="{1AC7149D-5A47-46F3-80D1-DD098F11169E}"/>
              </a:ext>
            </a:extLst>
          </p:cNvPr>
          <p:cNvSpPr>
            <a:spLocks noGrp="1"/>
          </p:cNvSpPr>
          <p:nvPr>
            <p:ph idx="1"/>
          </p:nvPr>
        </p:nvSpPr>
        <p:spPr>
          <a:xfrm>
            <a:off x="430305" y="1731982"/>
            <a:ext cx="11419355" cy="4486704"/>
          </a:xfrm>
        </p:spPr>
        <p:txBody>
          <a:bodyPr>
            <a:normAutofit fontScale="92500" lnSpcReduction="10000"/>
          </a:bodyPr>
          <a:lstStyle/>
          <a:p>
            <a:pPr algn="ctr" fontAlgn="t"/>
            <a:r>
              <a:rPr lang="en-GB" b="1" i="0" dirty="0">
                <a:solidFill>
                  <a:srgbClr val="FF0000"/>
                </a:solidFill>
                <a:effectLst/>
                <a:latin typeface="Gill Sans MT" panose="020B0502020104020203" pitchFamily="34" charset="0"/>
              </a:rPr>
              <a:t>Growing together we inspire each other to achieve our full potential as courageous lifelong learners.</a:t>
            </a:r>
          </a:p>
          <a:p>
            <a:pPr algn="ctr" fontAlgn="t"/>
            <a:endParaRPr lang="en-GB" b="0" i="0" dirty="0">
              <a:solidFill>
                <a:srgbClr val="000000"/>
              </a:solidFill>
              <a:effectLst/>
              <a:latin typeface="Gill Sans MT" panose="020B0502020104020203" pitchFamily="34" charset="0"/>
            </a:endParaRPr>
          </a:p>
          <a:p>
            <a:pPr marL="0" indent="0" algn="ctr" fontAlgn="t">
              <a:buNone/>
            </a:pPr>
            <a:r>
              <a:rPr lang="en-GB" i="1" dirty="0"/>
              <a:t>'Let your roots grow down into him, and let your lives be built on him. Then your faith will grow strong in the truth you were taught, and you will overflow with thankfulness.' (Colossians 2:7)</a:t>
            </a:r>
            <a:endParaRPr lang="en-GB" b="0" i="0" dirty="0">
              <a:solidFill>
                <a:srgbClr val="000000"/>
              </a:solidFill>
              <a:effectLst/>
              <a:latin typeface="Gill Sans MT" panose="020B0502020104020203" pitchFamily="34" charset="0"/>
            </a:endParaRPr>
          </a:p>
          <a:p>
            <a:pPr marL="0" indent="0">
              <a:buNone/>
            </a:pPr>
            <a:r>
              <a:rPr lang="en-GB" dirty="0">
                <a:latin typeface="Gill Sans MT" panose="020B0502020104020203" pitchFamily="34" charset="0"/>
              </a:rPr>
              <a:t>Our vision is about growing together, developing not in isolation but learning from and with each other. It’s about inspiring learning that provides a solid foundation for the future of all stakeholders. It is about being empowered to learn without limitations. Within this we also recognise the importance of working together within the school but also utilising the valuable resources around us, including our local communities and beyond.</a:t>
            </a:r>
          </a:p>
        </p:txBody>
      </p:sp>
      <p:pic>
        <p:nvPicPr>
          <p:cNvPr id="5" name="Picture 2" descr="R:\Teachers Only\Stationery Masters\AstonRowantLogo-master (1).jpg">
            <a:extLst>
              <a:ext uri="{FF2B5EF4-FFF2-40B4-BE49-F238E27FC236}">
                <a16:creationId xmlns:a16="http://schemas.microsoft.com/office/drawing/2014/main" id="{56CCD0C8-7971-43CF-AA11-10A23800E8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8477" y="160821"/>
            <a:ext cx="1421184" cy="1033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209413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314B98-048A-4E25-A460-19E2AF7EC02B}"/>
              </a:ext>
            </a:extLst>
          </p:cNvPr>
          <p:cNvSpPr>
            <a:spLocks noGrp="1"/>
          </p:cNvSpPr>
          <p:nvPr>
            <p:ph type="title"/>
          </p:nvPr>
        </p:nvSpPr>
        <p:spPr/>
        <p:txBody>
          <a:bodyPr>
            <a:normAutofit/>
          </a:bodyPr>
          <a:lstStyle/>
          <a:p>
            <a:r>
              <a:rPr lang="en-GB" b="1" dirty="0">
                <a:solidFill>
                  <a:srgbClr val="FF0000"/>
                </a:solidFill>
              </a:rPr>
              <a:t>We have six core values</a:t>
            </a:r>
            <a:endParaRPr lang="en-GB" dirty="0">
              <a:solidFill>
                <a:srgbClr val="FF0000"/>
              </a:solidFill>
            </a:endParaRPr>
          </a:p>
        </p:txBody>
      </p:sp>
      <p:sp>
        <p:nvSpPr>
          <p:cNvPr id="3" name="Content Placeholder 2">
            <a:extLst>
              <a:ext uri="{FF2B5EF4-FFF2-40B4-BE49-F238E27FC236}">
                <a16:creationId xmlns:a16="http://schemas.microsoft.com/office/drawing/2014/main" id="{37FECB01-0B95-499D-A197-95D22FB634D9}"/>
              </a:ext>
            </a:extLst>
          </p:cNvPr>
          <p:cNvSpPr>
            <a:spLocks noGrp="1"/>
          </p:cNvSpPr>
          <p:nvPr>
            <p:ph idx="1"/>
          </p:nvPr>
        </p:nvSpPr>
        <p:spPr/>
        <p:txBody>
          <a:bodyPr>
            <a:normAutofit fontScale="92500" lnSpcReduction="20000"/>
          </a:bodyPr>
          <a:lstStyle/>
          <a:p>
            <a:pPr algn="l" fontAlgn="t">
              <a:buFont typeface="Arial" panose="020B0604020202020204" pitchFamily="34" charset="0"/>
              <a:buChar char="•"/>
            </a:pPr>
            <a:r>
              <a:rPr lang="en-GB" b="1" i="0" dirty="0">
                <a:solidFill>
                  <a:srgbClr val="FF0099"/>
                </a:solidFill>
                <a:effectLst/>
                <a:latin typeface="Gill Sans MT" panose="020B0502020104020203" pitchFamily="34" charset="0"/>
              </a:rPr>
              <a:t>G</a:t>
            </a:r>
            <a:r>
              <a:rPr lang="en-GB" b="0" i="0" dirty="0">
                <a:solidFill>
                  <a:srgbClr val="FF0099"/>
                </a:solidFill>
                <a:effectLst/>
                <a:latin typeface="Gill Sans MT" panose="020B0502020104020203" pitchFamily="34" charset="0"/>
              </a:rPr>
              <a:t>ratitude</a:t>
            </a:r>
            <a:endParaRPr lang="en-GB" b="0" i="0" dirty="0">
              <a:solidFill>
                <a:srgbClr val="000000"/>
              </a:solidFill>
              <a:effectLst/>
              <a:latin typeface="Gill Sans MT" panose="020B0502020104020203" pitchFamily="34" charset="0"/>
            </a:endParaRPr>
          </a:p>
          <a:p>
            <a:pPr algn="l" fontAlgn="t">
              <a:buFont typeface="Arial" panose="020B0604020202020204" pitchFamily="34" charset="0"/>
              <a:buChar char="•"/>
            </a:pPr>
            <a:r>
              <a:rPr lang="en-GB" b="1" i="0" dirty="0">
                <a:solidFill>
                  <a:srgbClr val="FFFF00"/>
                </a:solidFill>
                <a:effectLst/>
                <a:latin typeface="Gill Sans MT" panose="020B0502020104020203" pitchFamily="34" charset="0"/>
              </a:rPr>
              <a:t>R</a:t>
            </a:r>
            <a:r>
              <a:rPr lang="en-GB" b="0" i="0" dirty="0">
                <a:solidFill>
                  <a:srgbClr val="FFFF00"/>
                </a:solidFill>
                <a:effectLst/>
                <a:latin typeface="Gill Sans MT" panose="020B0502020104020203" pitchFamily="34" charset="0"/>
              </a:rPr>
              <a:t>esilience</a:t>
            </a:r>
            <a:endParaRPr lang="en-GB" b="0" i="0" dirty="0">
              <a:solidFill>
                <a:srgbClr val="000000"/>
              </a:solidFill>
              <a:effectLst/>
              <a:latin typeface="Gill Sans MT" panose="020B0502020104020203" pitchFamily="34" charset="0"/>
            </a:endParaRPr>
          </a:p>
          <a:p>
            <a:pPr algn="l" fontAlgn="t">
              <a:buFont typeface="Arial" panose="020B0604020202020204" pitchFamily="34" charset="0"/>
              <a:buChar char="•"/>
            </a:pPr>
            <a:r>
              <a:rPr lang="en-GB" b="1" i="0" dirty="0">
                <a:solidFill>
                  <a:srgbClr val="66CC00"/>
                </a:solidFill>
                <a:effectLst/>
                <a:latin typeface="Gill Sans MT" panose="020B0502020104020203" pitchFamily="34" charset="0"/>
              </a:rPr>
              <a:t>O</a:t>
            </a:r>
            <a:r>
              <a:rPr lang="en-GB" b="0" i="0" dirty="0">
                <a:solidFill>
                  <a:srgbClr val="66CC00"/>
                </a:solidFill>
                <a:effectLst/>
                <a:latin typeface="Gill Sans MT" panose="020B0502020104020203" pitchFamily="34" charset="0"/>
              </a:rPr>
              <a:t>utreach</a:t>
            </a:r>
            <a:endParaRPr lang="en-GB" b="0" i="0" dirty="0">
              <a:solidFill>
                <a:srgbClr val="000000"/>
              </a:solidFill>
              <a:effectLst/>
              <a:latin typeface="Gill Sans MT" panose="020B0502020104020203" pitchFamily="34" charset="0"/>
            </a:endParaRPr>
          </a:p>
          <a:p>
            <a:pPr algn="l" fontAlgn="t">
              <a:buFont typeface="Arial" panose="020B0604020202020204" pitchFamily="34" charset="0"/>
              <a:buChar char="•"/>
            </a:pPr>
            <a:r>
              <a:rPr lang="en-GB" b="1" i="0" dirty="0">
                <a:solidFill>
                  <a:srgbClr val="FF0033"/>
                </a:solidFill>
                <a:effectLst/>
                <a:latin typeface="Gill Sans MT" panose="020B0502020104020203" pitchFamily="34" charset="0"/>
              </a:rPr>
              <a:t>W</a:t>
            </a:r>
            <a:r>
              <a:rPr lang="en-GB" b="0" i="0" dirty="0">
                <a:solidFill>
                  <a:srgbClr val="FF0033"/>
                </a:solidFill>
                <a:effectLst/>
                <a:latin typeface="Gill Sans MT" panose="020B0502020104020203" pitchFamily="34" charset="0"/>
              </a:rPr>
              <a:t>onder</a:t>
            </a:r>
            <a:endParaRPr lang="en-GB" b="0" i="0" dirty="0">
              <a:solidFill>
                <a:srgbClr val="000000"/>
              </a:solidFill>
              <a:effectLst/>
              <a:latin typeface="Gill Sans MT" panose="020B0502020104020203" pitchFamily="34" charset="0"/>
            </a:endParaRPr>
          </a:p>
          <a:p>
            <a:pPr algn="l" fontAlgn="t">
              <a:buFont typeface="Arial" panose="020B0604020202020204" pitchFamily="34" charset="0"/>
              <a:buChar char="•"/>
            </a:pPr>
            <a:r>
              <a:rPr lang="en-GB" b="1" i="0" dirty="0">
                <a:solidFill>
                  <a:srgbClr val="3498DB"/>
                </a:solidFill>
                <a:effectLst/>
                <a:latin typeface="Gill Sans MT" panose="020B0502020104020203" pitchFamily="34" charset="0"/>
              </a:rPr>
              <a:t>T</a:t>
            </a:r>
            <a:r>
              <a:rPr lang="en-GB" b="0" i="0" dirty="0">
                <a:solidFill>
                  <a:srgbClr val="3498DB"/>
                </a:solidFill>
                <a:effectLst/>
                <a:latin typeface="Gill Sans MT" panose="020B0502020104020203" pitchFamily="34" charset="0"/>
              </a:rPr>
              <a:t>rust</a:t>
            </a:r>
            <a:endParaRPr lang="en-GB" b="0" i="0" dirty="0">
              <a:solidFill>
                <a:srgbClr val="000000"/>
              </a:solidFill>
              <a:effectLst/>
              <a:latin typeface="Gill Sans MT" panose="020B0502020104020203" pitchFamily="34" charset="0"/>
            </a:endParaRPr>
          </a:p>
          <a:p>
            <a:pPr algn="l" fontAlgn="t">
              <a:buFont typeface="Arial" panose="020B0604020202020204" pitchFamily="34" charset="0"/>
              <a:buChar char="•"/>
            </a:pPr>
            <a:r>
              <a:rPr lang="en-GB" b="1" i="0" dirty="0">
                <a:solidFill>
                  <a:srgbClr val="FF9900"/>
                </a:solidFill>
                <a:effectLst/>
                <a:latin typeface="Gill Sans MT" panose="020B0502020104020203" pitchFamily="34" charset="0"/>
              </a:rPr>
              <a:t>H</a:t>
            </a:r>
            <a:r>
              <a:rPr lang="en-GB" b="0" i="0" dirty="0">
                <a:solidFill>
                  <a:srgbClr val="FF9900"/>
                </a:solidFill>
                <a:effectLst/>
                <a:latin typeface="Gill Sans MT" panose="020B0502020104020203" pitchFamily="34" charset="0"/>
              </a:rPr>
              <a:t>armony</a:t>
            </a:r>
            <a:endParaRPr lang="en-GB" dirty="0">
              <a:latin typeface="Gill Sans MT" panose="020B0502020104020203" pitchFamily="34" charset="0"/>
            </a:endParaRPr>
          </a:p>
          <a:p>
            <a:pPr marL="0" indent="0">
              <a:buNone/>
            </a:pPr>
            <a:r>
              <a:rPr lang="en-GB" dirty="0">
                <a:latin typeface="Gill Sans MT" panose="020B0502020104020203" pitchFamily="34" charset="0"/>
              </a:rPr>
              <a:t>The different values are explored each half term. The values have also been linked to the Holy Trinity, which again as a Church school is key to how we explore and understand the Christian faith. The structure of the Trinity has determined the order in which we explore each value linked to it.</a:t>
            </a:r>
          </a:p>
          <a:p>
            <a:pPr marL="0" indent="0">
              <a:buNone/>
            </a:pPr>
            <a:r>
              <a:rPr lang="en-GB" dirty="0">
                <a:latin typeface="Gill Sans MT" panose="020B0502020104020203" pitchFamily="34" charset="0"/>
              </a:rPr>
              <a:t>Our value is </a:t>
            </a:r>
            <a:r>
              <a:rPr lang="en-GB" b="1" i="0" dirty="0">
                <a:solidFill>
                  <a:srgbClr val="FF0000"/>
                </a:solidFill>
                <a:effectLst/>
                <a:latin typeface="Gill Sans MT" panose="020B0502020104020203" pitchFamily="34" charset="0"/>
              </a:rPr>
              <a:t>Wonder</a:t>
            </a:r>
            <a:r>
              <a:rPr lang="en-GB" dirty="0">
                <a:latin typeface="Gill Sans MT" panose="020B0502020104020203" pitchFamily="34" charset="0"/>
              </a:rPr>
              <a:t> this half term.</a:t>
            </a:r>
          </a:p>
        </p:txBody>
      </p:sp>
      <p:pic>
        <p:nvPicPr>
          <p:cNvPr id="1026" name="Picture 2" descr="R:\Teachers Only\Stationery Masters\AstonRowantLogo-master (1).jpg">
            <a:extLst>
              <a:ext uri="{FF2B5EF4-FFF2-40B4-BE49-F238E27FC236}">
                <a16:creationId xmlns:a16="http://schemas.microsoft.com/office/drawing/2014/main" id="{A94795B3-7A71-4102-90C1-955240DB4A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68418" y="180975"/>
            <a:ext cx="2328862" cy="169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88400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B935C-DCD6-40D5-9896-4AEF4BC37BCD}"/>
              </a:ext>
            </a:extLst>
          </p:cNvPr>
          <p:cNvSpPr>
            <a:spLocks noGrp="1"/>
          </p:cNvSpPr>
          <p:nvPr>
            <p:ph type="title"/>
          </p:nvPr>
        </p:nvSpPr>
        <p:spPr>
          <a:xfrm>
            <a:off x="838200" y="18255"/>
            <a:ext cx="10515600" cy="1325563"/>
          </a:xfrm>
        </p:spPr>
        <p:txBody>
          <a:bodyPr/>
          <a:lstStyle/>
          <a:p>
            <a:r>
              <a:rPr lang="en-GB" b="1" dirty="0">
                <a:solidFill>
                  <a:srgbClr val="FF0000"/>
                </a:solidFill>
              </a:rPr>
              <a:t>Our Aims: </a:t>
            </a:r>
          </a:p>
        </p:txBody>
      </p:sp>
      <p:sp>
        <p:nvSpPr>
          <p:cNvPr id="3" name="Content Placeholder 2">
            <a:extLst>
              <a:ext uri="{FF2B5EF4-FFF2-40B4-BE49-F238E27FC236}">
                <a16:creationId xmlns:a16="http://schemas.microsoft.com/office/drawing/2014/main" id="{D8CA09B5-82C3-454F-B8EB-933E65DCF1D3}"/>
              </a:ext>
            </a:extLst>
          </p:cNvPr>
          <p:cNvSpPr>
            <a:spLocks noGrp="1"/>
          </p:cNvSpPr>
          <p:nvPr>
            <p:ph idx="1"/>
          </p:nvPr>
        </p:nvSpPr>
        <p:spPr>
          <a:xfrm>
            <a:off x="838200" y="1245704"/>
            <a:ext cx="10515600" cy="4931259"/>
          </a:xfrm>
        </p:spPr>
        <p:txBody>
          <a:bodyPr>
            <a:normAutofit fontScale="92500" lnSpcReduction="20000"/>
          </a:bodyPr>
          <a:lstStyle/>
          <a:p>
            <a:r>
              <a:rPr lang="en-GB" dirty="0">
                <a:latin typeface="Gill Sans MT" panose="020B0502020104020203" pitchFamily="34" charset="0"/>
              </a:rPr>
              <a:t>To provide a rich learning curriculum that promotes our Christian values and provides spiritual, moral, social and cultural development for all children. </a:t>
            </a:r>
          </a:p>
          <a:p>
            <a:pPr marL="0" indent="0">
              <a:buNone/>
            </a:pPr>
            <a:endParaRPr lang="en-GB" dirty="0">
              <a:latin typeface="Gill Sans MT" panose="020B0502020104020203" pitchFamily="34" charset="0"/>
            </a:endParaRPr>
          </a:p>
          <a:p>
            <a:r>
              <a:rPr lang="en-GB" dirty="0">
                <a:latin typeface="Gill Sans MT" panose="020B0502020104020203" pitchFamily="34" charset="0"/>
              </a:rPr>
              <a:t>To challenge and inspire our pupils to have high aspirations and become confident, curious, independent and resilient life-long learners. </a:t>
            </a:r>
          </a:p>
          <a:p>
            <a:pPr marL="0" indent="0">
              <a:buNone/>
            </a:pPr>
            <a:r>
              <a:rPr lang="en-GB" dirty="0">
                <a:latin typeface="Gill Sans MT" panose="020B0502020104020203" pitchFamily="34" charset="0"/>
              </a:rPr>
              <a:t> </a:t>
            </a:r>
          </a:p>
          <a:p>
            <a:r>
              <a:rPr lang="en-GB" dirty="0">
                <a:latin typeface="Gill Sans MT" panose="020B0502020104020203" pitchFamily="34" charset="0"/>
              </a:rPr>
              <a:t>To provide pupils, as they grow in understanding, with opportunities to contribute to our school, local community and the wider world as responsible citizens.  </a:t>
            </a:r>
          </a:p>
          <a:p>
            <a:pPr marL="0" indent="0">
              <a:buNone/>
            </a:pPr>
            <a:endParaRPr lang="en-GB" dirty="0">
              <a:latin typeface="Gill Sans MT" panose="020B0502020104020203" pitchFamily="34" charset="0"/>
            </a:endParaRPr>
          </a:p>
          <a:p>
            <a:r>
              <a:rPr lang="en-GB" dirty="0">
                <a:latin typeface="Gill Sans MT" panose="020B0502020104020203" pitchFamily="34" charset="0"/>
              </a:rPr>
              <a:t>To provide a welcoming, safe and caring environment in which everyone is valued.</a:t>
            </a:r>
          </a:p>
        </p:txBody>
      </p:sp>
      <p:pic>
        <p:nvPicPr>
          <p:cNvPr id="4" name="Picture 2" descr="R:\Teachers Only\Stationery Masters\AstonRowantLogo-master (1).jpg">
            <a:extLst>
              <a:ext uri="{FF2B5EF4-FFF2-40B4-BE49-F238E27FC236}">
                <a16:creationId xmlns:a16="http://schemas.microsoft.com/office/drawing/2014/main" id="{B479CB97-0E28-4475-B8B5-F956648850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8477" y="160821"/>
            <a:ext cx="1421184" cy="1033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35190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6200000">
            <a:off x="-1011403" y="2966022"/>
            <a:ext cx="3134165" cy="868512"/>
          </a:xfrm>
        </p:spPr>
        <p:txBody>
          <a:bodyPr>
            <a:normAutofit/>
          </a:bodyPr>
          <a:lstStyle/>
          <a:p>
            <a:r>
              <a:rPr lang="en-GB" b="1" u="sng" dirty="0">
                <a:latin typeface="Calibri" pitchFamily="34" charset="0"/>
              </a:rPr>
              <a:t>Time Table: </a:t>
            </a:r>
          </a:p>
        </p:txBody>
      </p:sp>
      <p:sp>
        <p:nvSpPr>
          <p:cNvPr id="5" name="TextBox 4">
            <a:extLst>
              <a:ext uri="{FF2B5EF4-FFF2-40B4-BE49-F238E27FC236}">
                <a16:creationId xmlns:a16="http://schemas.microsoft.com/office/drawing/2014/main" id="{BA9CF44F-CCDB-446E-A010-7DABED2440F0}"/>
              </a:ext>
            </a:extLst>
          </p:cNvPr>
          <p:cNvSpPr txBox="1"/>
          <p:nvPr/>
        </p:nvSpPr>
        <p:spPr>
          <a:xfrm>
            <a:off x="2105463" y="6488668"/>
            <a:ext cx="9144001" cy="369332"/>
          </a:xfrm>
          <a:prstGeom prst="rect">
            <a:avLst/>
          </a:prstGeom>
          <a:noFill/>
        </p:spPr>
        <p:txBody>
          <a:bodyPr wrap="square" rtlCol="0">
            <a:spAutoFit/>
          </a:bodyPr>
          <a:lstStyle/>
          <a:p>
            <a:r>
              <a:rPr lang="en-GB" b="1" i="1" u="sng" dirty="0"/>
              <a:t>Lessons subject to change depending on what we’re learning or event days.</a:t>
            </a:r>
          </a:p>
        </p:txBody>
      </p:sp>
      <p:pic>
        <p:nvPicPr>
          <p:cNvPr id="3" name="Picture 2">
            <a:extLst>
              <a:ext uri="{FF2B5EF4-FFF2-40B4-BE49-F238E27FC236}">
                <a16:creationId xmlns:a16="http://schemas.microsoft.com/office/drawing/2014/main" id="{36325F09-F083-58A8-8E38-EACCC828D306}"/>
              </a:ext>
            </a:extLst>
          </p:cNvPr>
          <p:cNvPicPr>
            <a:picLocks noChangeAspect="1"/>
          </p:cNvPicPr>
          <p:nvPr/>
        </p:nvPicPr>
        <p:blipFill>
          <a:blip r:embed="rId2"/>
          <a:stretch>
            <a:fillRect/>
          </a:stretch>
        </p:blipFill>
        <p:spPr>
          <a:xfrm>
            <a:off x="990831" y="0"/>
            <a:ext cx="10494818" cy="6858000"/>
          </a:xfrm>
          <a:prstGeom prst="rect">
            <a:avLst/>
          </a:prstGeom>
        </p:spPr>
      </p:pic>
    </p:spTree>
    <p:extLst>
      <p:ext uri="{BB962C8B-B14F-4D97-AF65-F5344CB8AC3E}">
        <p14:creationId xmlns:p14="http://schemas.microsoft.com/office/powerpoint/2010/main" val="15646866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48520"/>
          </a:xfrm>
        </p:spPr>
        <p:txBody>
          <a:bodyPr>
            <a:normAutofit/>
          </a:bodyPr>
          <a:lstStyle/>
          <a:p>
            <a:r>
              <a:rPr lang="en-GB" sz="4800" b="1" dirty="0">
                <a:latin typeface="+mn-lt"/>
              </a:rPr>
              <a:t>Maths Lessons</a:t>
            </a:r>
          </a:p>
        </p:txBody>
      </p:sp>
      <p:sp>
        <p:nvSpPr>
          <p:cNvPr id="3" name="Content Placeholder 2"/>
          <p:cNvSpPr>
            <a:spLocks noGrp="1"/>
          </p:cNvSpPr>
          <p:nvPr>
            <p:ph idx="1"/>
          </p:nvPr>
        </p:nvSpPr>
        <p:spPr>
          <a:xfrm>
            <a:off x="513213" y="1789611"/>
            <a:ext cx="10337426" cy="4418007"/>
          </a:xfrm>
        </p:spPr>
        <p:txBody>
          <a:bodyPr vert="horz" lIns="91440" tIns="45720" rIns="91440" bIns="45720" rtlCol="0" anchor="t">
            <a:normAutofit/>
          </a:bodyPr>
          <a:lstStyle/>
          <a:p>
            <a:r>
              <a:rPr lang="en-GB" sz="3400" dirty="0">
                <a:latin typeface="Gill Sans MT" panose="020B0502020104020203" pitchFamily="34" charset="0"/>
              </a:rPr>
              <a:t>Mastery Curriculum – spending more time on topics, developing fluency, reasoning and problem-solving skills.</a:t>
            </a:r>
          </a:p>
          <a:p>
            <a:r>
              <a:rPr lang="en-GB" sz="3400" dirty="0">
                <a:latin typeface="Gill Sans MT" panose="020B0502020104020203" pitchFamily="34" charset="0"/>
              </a:rPr>
              <a:t>Use of concrete resources to aid understanding and engage learning. Lots of outdoor activities (weather permitting).</a:t>
            </a:r>
          </a:p>
          <a:p>
            <a:r>
              <a:rPr lang="en-GB" sz="3400" dirty="0">
                <a:latin typeface="Gill Sans MT" panose="020B0502020104020203" pitchFamily="34" charset="0"/>
              </a:rPr>
              <a:t>Challenge boxes (linked to the topic) of easy access to the children. </a:t>
            </a:r>
          </a:p>
          <a:p>
            <a:r>
              <a:rPr lang="en-GB" sz="3400" dirty="0">
                <a:latin typeface="Gill Sans MT"/>
              </a:rPr>
              <a:t>Catch up learning (immediate within the school day) </a:t>
            </a:r>
            <a:endParaRPr lang="en-GB" sz="3400" dirty="0">
              <a:latin typeface="Gill Sans MT" panose="020B0502020104020203" pitchFamily="34" charset="0"/>
            </a:endParaRPr>
          </a:p>
          <a:p>
            <a:pPr marL="0" indent="0">
              <a:buNone/>
            </a:pPr>
            <a:endParaRPr lang="en-GB" sz="3200" dirty="0">
              <a:latin typeface="Gill Sans MT" panose="020B0502020104020203" pitchFamily="34" charset="0"/>
            </a:endParaRPr>
          </a:p>
        </p:txBody>
      </p:sp>
      <p:pic>
        <p:nvPicPr>
          <p:cNvPr id="6" name="Picture 5"/>
          <p:cNvPicPr>
            <a:picLocks noChangeAspect="1"/>
          </p:cNvPicPr>
          <p:nvPr/>
        </p:nvPicPr>
        <p:blipFill>
          <a:blip r:embed="rId2" cstate="print"/>
          <a:stretch>
            <a:fillRect/>
          </a:stretch>
        </p:blipFill>
        <p:spPr>
          <a:xfrm>
            <a:off x="10179424" y="227795"/>
            <a:ext cx="1647264" cy="1380795"/>
          </a:xfrm>
          <a:prstGeom prst="rect">
            <a:avLst/>
          </a:prstGeom>
        </p:spPr>
      </p:pic>
      <p:pic>
        <p:nvPicPr>
          <p:cNvPr id="5" name="Picture 4">
            <a:extLst>
              <a:ext uri="{FF2B5EF4-FFF2-40B4-BE49-F238E27FC236}">
                <a16:creationId xmlns:a16="http://schemas.microsoft.com/office/drawing/2014/main" id="{3680EBF8-9BAF-1961-93D6-A0A0498F14D8}"/>
              </a:ext>
            </a:extLst>
          </p:cNvPr>
          <p:cNvPicPr>
            <a:picLocks noChangeAspect="1"/>
          </p:cNvPicPr>
          <p:nvPr/>
        </p:nvPicPr>
        <p:blipFill>
          <a:blip r:embed="rId3"/>
          <a:stretch>
            <a:fillRect/>
          </a:stretch>
        </p:blipFill>
        <p:spPr>
          <a:xfrm>
            <a:off x="5804149" y="237404"/>
            <a:ext cx="1762125" cy="1381125"/>
          </a:xfrm>
          <a:prstGeom prst="rect">
            <a:avLst/>
          </a:prstGeom>
        </p:spPr>
      </p:pic>
    </p:spTree>
    <p:extLst>
      <p:ext uri="{BB962C8B-B14F-4D97-AF65-F5344CB8AC3E}">
        <p14:creationId xmlns:p14="http://schemas.microsoft.com/office/powerpoint/2010/main" val="15156542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7">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reeform: Shape 9">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Isosceles Triangle 17">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85708E99-D9DE-7D2A-FC67-7B9797CE768A}"/>
              </a:ext>
            </a:extLst>
          </p:cNvPr>
          <p:cNvPicPr>
            <a:picLocks noChangeAspect="1"/>
          </p:cNvPicPr>
          <p:nvPr/>
        </p:nvPicPr>
        <p:blipFill>
          <a:blip r:embed="rId2"/>
          <a:stretch>
            <a:fillRect/>
          </a:stretch>
        </p:blipFill>
        <p:spPr>
          <a:xfrm>
            <a:off x="643467" y="846773"/>
            <a:ext cx="10905066" cy="4989066"/>
          </a:xfrm>
          <a:prstGeom prst="rect">
            <a:avLst/>
          </a:prstGeom>
          <a:ln>
            <a:noFill/>
          </a:ln>
        </p:spPr>
      </p:pic>
      <p:sp>
        <p:nvSpPr>
          <p:cNvPr id="20" name="Isosceles Triangle 19">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EE0F2079-215A-7616-ED62-F3728688FADC}"/>
              </a:ext>
            </a:extLst>
          </p:cNvPr>
          <p:cNvSpPr/>
          <p:nvPr/>
        </p:nvSpPr>
        <p:spPr>
          <a:xfrm>
            <a:off x="4227443" y="288485"/>
            <a:ext cx="2107096" cy="102348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rPr>
              <a:t>Y1 &amp; Y2</a:t>
            </a:r>
          </a:p>
        </p:txBody>
      </p:sp>
    </p:spTree>
    <p:extLst>
      <p:ext uri="{BB962C8B-B14F-4D97-AF65-F5344CB8AC3E}">
        <p14:creationId xmlns:p14="http://schemas.microsoft.com/office/powerpoint/2010/main" val="33948059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6291FC3-084F-70D0-B32D-F70A75858102}"/>
              </a:ext>
            </a:extLst>
          </p:cNvPr>
          <p:cNvPicPr>
            <a:picLocks noChangeAspect="1"/>
          </p:cNvPicPr>
          <p:nvPr/>
        </p:nvPicPr>
        <p:blipFill>
          <a:blip r:embed="rId2"/>
          <a:stretch>
            <a:fillRect/>
          </a:stretch>
        </p:blipFill>
        <p:spPr>
          <a:xfrm>
            <a:off x="4328478" y="155988"/>
            <a:ext cx="7312342" cy="3410172"/>
          </a:xfrm>
          <a:prstGeom prst="rect">
            <a:avLst/>
          </a:prstGeom>
        </p:spPr>
      </p:pic>
      <p:sp>
        <p:nvSpPr>
          <p:cNvPr id="5" name="Title 4">
            <a:extLst>
              <a:ext uri="{FF2B5EF4-FFF2-40B4-BE49-F238E27FC236}">
                <a16:creationId xmlns:a16="http://schemas.microsoft.com/office/drawing/2014/main" id="{8D6EAA1C-130E-330D-0B4D-C2CADF793C98}"/>
              </a:ext>
            </a:extLst>
          </p:cNvPr>
          <p:cNvSpPr>
            <a:spLocks noGrp="1"/>
          </p:cNvSpPr>
          <p:nvPr>
            <p:ph type="title"/>
          </p:nvPr>
        </p:nvSpPr>
        <p:spPr>
          <a:xfrm>
            <a:off x="396241" y="2484120"/>
            <a:ext cx="3932237" cy="944880"/>
          </a:xfrm>
        </p:spPr>
        <p:txBody>
          <a:bodyPr>
            <a:normAutofit fontScale="90000"/>
          </a:bodyPr>
          <a:lstStyle/>
          <a:p>
            <a:br>
              <a:rPr lang="en-GB" sz="4800" b="1" dirty="0">
                <a:latin typeface="Gill Sans MT" panose="020B0502020104020203" pitchFamily="34" charset="0"/>
              </a:rPr>
            </a:br>
            <a:br>
              <a:rPr lang="en-GB" sz="4800" b="1" dirty="0">
                <a:latin typeface="Gill Sans MT" panose="020B0502020104020203" pitchFamily="34" charset="0"/>
              </a:rPr>
            </a:br>
            <a:br>
              <a:rPr lang="en-GB" sz="4800" b="1" dirty="0">
                <a:latin typeface="Gill Sans MT" panose="020B0502020104020203" pitchFamily="34" charset="0"/>
              </a:rPr>
            </a:br>
            <a:br>
              <a:rPr lang="en-GB" sz="4800" b="1" dirty="0">
                <a:latin typeface="Gill Sans MT" panose="020B0502020104020203" pitchFamily="34" charset="0"/>
              </a:rPr>
            </a:br>
            <a:r>
              <a:rPr lang="en-GB" sz="4800" b="1" dirty="0">
                <a:latin typeface="Gill Sans MT" panose="020B0502020104020203" pitchFamily="34" charset="0"/>
              </a:rPr>
              <a:t>TTRS –Y2</a:t>
            </a:r>
            <a:br>
              <a:rPr lang="en-GB" sz="4800" b="1" dirty="0">
                <a:latin typeface="Gill Sans MT" panose="020B0502020104020203" pitchFamily="34" charset="0"/>
              </a:rPr>
            </a:br>
            <a:r>
              <a:rPr lang="en-GB" sz="4800" b="1" dirty="0">
                <a:latin typeface="Gill Sans MT" panose="020B0502020104020203" pitchFamily="34" charset="0"/>
              </a:rPr>
              <a:t>Focus on 2x, 5x and 10x (</a:t>
            </a:r>
            <a:r>
              <a:rPr lang="en-GB" sz="3600" b="1" dirty="0">
                <a:latin typeface="Gill Sans MT" panose="020B0502020104020203" pitchFamily="34" charset="0"/>
              </a:rPr>
              <a:t>then move to 3x</a:t>
            </a:r>
            <a:r>
              <a:rPr lang="en-GB" sz="4800" b="1" dirty="0">
                <a:latin typeface="Gill Sans MT" panose="020B0502020104020203" pitchFamily="34" charset="0"/>
              </a:rPr>
              <a:t>)</a:t>
            </a:r>
            <a:endParaRPr lang="en-GB" b="1" dirty="0">
              <a:latin typeface="Gill Sans MT" panose="020B0502020104020203" pitchFamily="34" charset="0"/>
            </a:endParaRPr>
          </a:p>
        </p:txBody>
      </p:sp>
      <p:sp>
        <p:nvSpPr>
          <p:cNvPr id="7" name="Text Placeholder 6">
            <a:extLst>
              <a:ext uri="{FF2B5EF4-FFF2-40B4-BE49-F238E27FC236}">
                <a16:creationId xmlns:a16="http://schemas.microsoft.com/office/drawing/2014/main" id="{0394594F-0C63-2B18-BF39-FDDBAE2BAB56}"/>
              </a:ext>
            </a:extLst>
          </p:cNvPr>
          <p:cNvSpPr>
            <a:spLocks noGrp="1"/>
          </p:cNvSpPr>
          <p:nvPr>
            <p:ph type="body" sz="half" idx="2"/>
          </p:nvPr>
        </p:nvSpPr>
        <p:spPr>
          <a:xfrm>
            <a:off x="396241" y="3703320"/>
            <a:ext cx="10805160" cy="2743200"/>
          </a:xfrm>
        </p:spPr>
        <p:txBody>
          <a:bodyPr>
            <a:normAutofit fontScale="92500" lnSpcReduction="20000"/>
          </a:bodyPr>
          <a:lstStyle/>
          <a:p>
            <a:r>
              <a:rPr lang="en-GB" sz="3200" b="0" i="0" dirty="0">
                <a:solidFill>
                  <a:srgbClr val="2B2A27"/>
                </a:solidFill>
                <a:effectLst/>
                <a:latin typeface="Gill Sans MT" panose="020B0502020104020203" pitchFamily="34" charset="0"/>
              </a:rPr>
              <a:t>Times Tables Rock Stars is a maths programme that takes all the worry out of learning times tables and has a proven track record of boosting children’s fluency and recall in multiplication and division. Suitable for all learners </a:t>
            </a:r>
            <a:r>
              <a:rPr lang="en-GB" sz="3200" b="0" i="0" dirty="0">
                <a:solidFill>
                  <a:srgbClr val="FF0000"/>
                </a:solidFill>
                <a:effectLst/>
                <a:latin typeface="Gill Sans MT" panose="020B0502020104020203" pitchFamily="34" charset="0"/>
              </a:rPr>
              <a:t>aged 6 years and up</a:t>
            </a:r>
            <a:r>
              <a:rPr lang="en-GB" sz="3200" b="0" i="0" dirty="0">
                <a:solidFill>
                  <a:srgbClr val="2B2A27"/>
                </a:solidFill>
                <a:effectLst/>
                <a:latin typeface="Gill Sans MT" panose="020B0502020104020203" pitchFamily="34" charset="0"/>
              </a:rPr>
              <a:t>, our question-based games automatically adapt to each child’s unique learning needs, helping them to recall their times tables in record speed. Accessible on any device, via the app or browser, children can play anytime, anywhere.</a:t>
            </a:r>
            <a:endParaRPr lang="en-GB" sz="3200" dirty="0">
              <a:latin typeface="Gill Sans MT" panose="020B0502020104020203" pitchFamily="34" charset="0"/>
            </a:endParaRPr>
          </a:p>
        </p:txBody>
      </p:sp>
    </p:spTree>
    <p:extLst>
      <p:ext uri="{BB962C8B-B14F-4D97-AF65-F5344CB8AC3E}">
        <p14:creationId xmlns:p14="http://schemas.microsoft.com/office/powerpoint/2010/main" val="23207797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38200" y="190314"/>
            <a:ext cx="10515600" cy="1114051"/>
          </a:xfrm>
        </p:spPr>
        <p:txBody>
          <a:bodyPr>
            <a:normAutofit/>
          </a:bodyPr>
          <a:lstStyle/>
          <a:p>
            <a:r>
              <a:rPr lang="en-GB" sz="4800" b="1" dirty="0">
                <a:latin typeface="Gill Sans MT" panose="020B0502020104020203" pitchFamily="34" charset="0"/>
              </a:rPr>
              <a:t>English Lessons </a:t>
            </a:r>
          </a:p>
        </p:txBody>
      </p:sp>
      <p:sp>
        <p:nvSpPr>
          <p:cNvPr id="5" name="Content Placeholder 2"/>
          <p:cNvSpPr>
            <a:spLocks noGrp="1"/>
          </p:cNvSpPr>
          <p:nvPr>
            <p:ph idx="1"/>
          </p:nvPr>
        </p:nvSpPr>
        <p:spPr>
          <a:xfrm>
            <a:off x="390371" y="2082353"/>
            <a:ext cx="11181805" cy="4668648"/>
          </a:xfrm>
        </p:spPr>
        <p:txBody>
          <a:bodyPr vert="horz" lIns="91440" tIns="45720" rIns="91440" bIns="45720" rtlCol="0" anchor="t">
            <a:normAutofit/>
          </a:bodyPr>
          <a:lstStyle/>
          <a:p>
            <a:r>
              <a:rPr lang="en-GB" sz="3600" b="1" dirty="0">
                <a:latin typeface="Gill Sans MT" panose="020B0502020104020203" pitchFamily="34" charset="0"/>
              </a:rPr>
              <a:t> </a:t>
            </a:r>
            <a:r>
              <a:rPr lang="en-GB" sz="4000" dirty="0">
                <a:latin typeface="Gill Sans MT" panose="020B0502020104020203" pitchFamily="34" charset="0"/>
              </a:rPr>
              <a:t>Genres are taught through creatively responding to key fiction and non-fiction texts, linking where possible to the topic, allowing children to simultaneously develop reading and writing skills effectively.</a:t>
            </a:r>
          </a:p>
          <a:p>
            <a:r>
              <a:rPr lang="en-GB" sz="4000" dirty="0">
                <a:latin typeface="Gill Sans MT"/>
              </a:rPr>
              <a:t> Spelling, Punctuation and Grammar (SPaG) lessons.</a:t>
            </a:r>
          </a:p>
          <a:p>
            <a:r>
              <a:rPr lang="en-GB" sz="4000" dirty="0">
                <a:latin typeface="Gill Sans MT"/>
              </a:rPr>
              <a:t> Daily Phonics sessions and 3x handwriting sessions. </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24120" y="186019"/>
            <a:ext cx="2600325" cy="1752600"/>
          </a:xfrm>
          <a:prstGeom prst="rect">
            <a:avLst/>
          </a:prstGeom>
        </p:spPr>
      </p:pic>
    </p:spTree>
    <p:extLst>
      <p:ext uri="{BB962C8B-B14F-4D97-AF65-F5344CB8AC3E}">
        <p14:creationId xmlns:p14="http://schemas.microsoft.com/office/powerpoint/2010/main" val="22985948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710288" y="3869"/>
            <a:ext cx="7779328" cy="588819"/>
          </a:xfrm>
        </p:spPr>
        <p:txBody>
          <a:bodyPr>
            <a:normAutofit fontScale="90000"/>
          </a:bodyPr>
          <a:lstStyle/>
          <a:p>
            <a:pPr lvl="0"/>
            <a:r>
              <a:rPr lang="en-GB" b="1" dirty="0">
                <a:latin typeface="Gill Sans MT" panose="020B0502020104020203" pitchFamily="34" charset="0"/>
              </a:rPr>
              <a:t>Spellings and Homework</a:t>
            </a:r>
          </a:p>
        </p:txBody>
      </p:sp>
      <p:sp>
        <p:nvSpPr>
          <p:cNvPr id="3" name="Rectangle 3"/>
          <p:cNvSpPr/>
          <p:nvPr/>
        </p:nvSpPr>
        <p:spPr>
          <a:xfrm>
            <a:off x="1505750" y="4989369"/>
            <a:ext cx="9036493" cy="369335"/>
          </a:xfrm>
          <a:prstGeom prst="rect">
            <a:avLst/>
          </a:prstGeom>
          <a:noFill/>
          <a:ln>
            <a:noFill/>
            <a:prstDash val="solid"/>
          </a:ln>
        </p:spPr>
        <p:txBody>
          <a:bodyPr vert="horz" wrap="square" lIns="91440" tIns="45720" rIns="91440" bIns="45720" anchor="t" anchorCtr="0" compatLnSpc="1">
            <a:spAutoFit/>
          </a:bodyPr>
          <a:lstStyle/>
          <a:p>
            <a:pPr>
              <a:defRPr sz="1800" b="0" i="0" u="none" strike="noStrike" kern="0" cap="none" spc="0" baseline="0">
                <a:solidFill>
                  <a:srgbClr val="000000"/>
                </a:solidFill>
                <a:uFillTx/>
              </a:defRPr>
            </a:pPr>
            <a:r>
              <a:rPr lang="en-GB">
                <a:solidFill>
                  <a:srgbClr val="000000"/>
                </a:solidFill>
                <a:latin typeface="Calibri"/>
              </a:rPr>
              <a:t> </a:t>
            </a:r>
          </a:p>
        </p:txBody>
      </p:sp>
      <p:sp>
        <p:nvSpPr>
          <p:cNvPr id="4" name="TextBox 4"/>
          <p:cNvSpPr txBox="1"/>
          <p:nvPr/>
        </p:nvSpPr>
        <p:spPr>
          <a:xfrm>
            <a:off x="340834" y="-63267"/>
            <a:ext cx="11518002" cy="6986528"/>
          </a:xfrm>
          <a:prstGeom prst="rect">
            <a:avLst/>
          </a:prstGeom>
          <a:noFill/>
          <a:ln>
            <a:noFill/>
          </a:ln>
        </p:spPr>
        <p:txBody>
          <a:bodyPr vert="horz" wrap="square" lIns="91440" tIns="45720" rIns="91440" bIns="45720" anchor="t" anchorCtr="0" compatLnSpc="1">
            <a:spAutoFit/>
          </a:bodyPr>
          <a:lstStyle/>
          <a:p>
            <a:pPr marL="285750" indent="-285750">
              <a:buSzPct val="100000"/>
              <a:buFont typeface="Arial" pitchFamily="34"/>
              <a:buChar char="•"/>
              <a:defRPr sz="1800" b="0" i="0" u="none" strike="noStrike" kern="0" cap="none" spc="0" baseline="0">
                <a:solidFill>
                  <a:srgbClr val="000000"/>
                </a:solidFill>
                <a:uFillTx/>
              </a:defRPr>
            </a:pPr>
            <a:endParaRPr lang="en-GB" sz="3200" dirty="0">
              <a:solidFill>
                <a:srgbClr val="000000"/>
              </a:solidFill>
              <a:latin typeface="Gill Sans MT" panose="020B0502020104020203" pitchFamily="34" charset="0"/>
            </a:endParaRPr>
          </a:p>
          <a:p>
            <a:pPr marL="285750" indent="-285750">
              <a:buSzPct val="100000"/>
              <a:buFont typeface="Arial" pitchFamily="34"/>
              <a:buChar char="•"/>
              <a:defRPr sz="1800" b="0" i="0" u="none" strike="noStrike" kern="0" cap="none" spc="0" baseline="0">
                <a:solidFill>
                  <a:srgbClr val="000000"/>
                </a:solidFill>
                <a:uFillTx/>
              </a:defRPr>
            </a:pPr>
            <a:r>
              <a:rPr lang="en-GB" sz="3200" dirty="0">
                <a:solidFill>
                  <a:srgbClr val="000000"/>
                </a:solidFill>
                <a:latin typeface="Gill Sans MT"/>
              </a:rPr>
              <a:t>Spellings will be set each Tuesday, ready for a check the following Friday. These are based on sounds learned during phonics lessons and will include Year 1 and 2 statutory spellings or common exception/high frequency words. They may also include words linked to our topic.</a:t>
            </a:r>
          </a:p>
          <a:p>
            <a:pPr>
              <a:buSzPct val="100000"/>
              <a:defRPr sz="1800" b="0" i="0" u="none" strike="noStrike" kern="0" cap="none" spc="0" baseline="0">
                <a:solidFill>
                  <a:srgbClr val="000000"/>
                </a:solidFill>
                <a:uFillTx/>
              </a:defRPr>
            </a:pPr>
            <a:endParaRPr lang="en-GB" sz="3200" dirty="0">
              <a:solidFill>
                <a:srgbClr val="000000"/>
              </a:solidFill>
              <a:latin typeface="Gill Sans MT" panose="020B0502020104020203" pitchFamily="34" charset="0"/>
            </a:endParaRPr>
          </a:p>
          <a:p>
            <a:pPr marL="285750" indent="-285750">
              <a:buSzPct val="100000"/>
              <a:buFont typeface="Arial" pitchFamily="34"/>
              <a:buChar char="•"/>
              <a:defRPr sz="1800" b="0" i="0" u="none" strike="noStrike" kern="0" cap="none" spc="0" baseline="0">
                <a:solidFill>
                  <a:srgbClr val="000000"/>
                </a:solidFill>
                <a:uFillTx/>
              </a:defRPr>
            </a:pPr>
            <a:r>
              <a:rPr lang="en-GB" sz="3200" dirty="0">
                <a:solidFill>
                  <a:srgbClr val="000000"/>
                </a:solidFill>
                <a:latin typeface="Gill Sans MT"/>
              </a:rPr>
              <a:t>Homework is set each Tuesday and due in the following Monday. It is usually an English/foundation subject piece to be completed in books and a Maths activity online with DoodleMaths, but may vary according to special weeks or events in school. </a:t>
            </a:r>
          </a:p>
          <a:p>
            <a:pPr marL="285750" indent="-285750">
              <a:buSzPct val="100000"/>
              <a:buFont typeface="Arial" pitchFamily="34"/>
              <a:buChar char="•"/>
              <a:defRPr sz="1800" b="0" i="0" u="none" strike="noStrike" kern="0" cap="none" spc="0" baseline="0">
                <a:solidFill>
                  <a:srgbClr val="000000"/>
                </a:solidFill>
                <a:uFillTx/>
              </a:defRPr>
            </a:pPr>
            <a:endParaRPr lang="en-GB" sz="3200" dirty="0">
              <a:solidFill>
                <a:srgbClr val="000000"/>
              </a:solidFill>
              <a:latin typeface="Gill Sans MT" panose="020B0502020104020203" pitchFamily="34" charset="0"/>
            </a:endParaRPr>
          </a:p>
          <a:p>
            <a:pPr marL="285750" indent="-285750">
              <a:buSzPct val="100000"/>
              <a:buFont typeface="Arial" pitchFamily="34"/>
              <a:buChar char="•"/>
              <a:defRPr sz="1800" b="0" i="0" u="none" strike="noStrike" kern="0" cap="none" spc="0" baseline="0">
                <a:solidFill>
                  <a:srgbClr val="000000"/>
                </a:solidFill>
                <a:uFillTx/>
              </a:defRPr>
            </a:pPr>
            <a:r>
              <a:rPr lang="en-GB" sz="3200" dirty="0">
                <a:solidFill>
                  <a:srgbClr val="000000"/>
                </a:solidFill>
                <a:latin typeface="Gill Sans MT" panose="020B0502020104020203" pitchFamily="34" charset="0"/>
              </a:rPr>
              <a:t>Please could all homework books be covered with strong wrapping or brown paper.</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29615" y="128900"/>
            <a:ext cx="1129356" cy="599739"/>
          </a:xfrm>
          <a:prstGeom prst="rect">
            <a:avLst/>
          </a:prstGeom>
        </p:spPr>
      </p:pic>
    </p:spTree>
    <p:extLst>
      <p:ext uri="{BB962C8B-B14F-4D97-AF65-F5344CB8AC3E}">
        <p14:creationId xmlns:p14="http://schemas.microsoft.com/office/powerpoint/2010/main" val="39225286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vert="horz" lIns="91440" tIns="45720" rIns="91440" bIns="45720" rtlCol="0" anchor="t">
            <a:normAutofit fontScale="85000" lnSpcReduction="10000"/>
          </a:bodyPr>
          <a:lstStyle/>
          <a:p>
            <a:r>
              <a:rPr lang="en-GB" sz="2400" dirty="0">
                <a:latin typeface="Gill Sans MT" panose="020B0502020104020203" pitchFamily="34" charset="0"/>
              </a:rPr>
              <a:t>Every child should have a reading book in their bag </a:t>
            </a:r>
            <a:r>
              <a:rPr lang="en-GB" sz="2400" b="1" dirty="0">
                <a:latin typeface="Gill Sans MT" panose="020B0502020104020203" pitchFamily="34" charset="0"/>
              </a:rPr>
              <a:t>daily</a:t>
            </a:r>
            <a:r>
              <a:rPr lang="en-GB" sz="2400" dirty="0">
                <a:latin typeface="Gill Sans MT" panose="020B0502020104020203" pitchFamily="34" charset="0"/>
              </a:rPr>
              <a:t> and be reading for 10 mins each night.</a:t>
            </a:r>
          </a:p>
          <a:p>
            <a:r>
              <a:rPr lang="en-GB" sz="2400" dirty="0">
                <a:latin typeface="Gill Sans MT" panose="020B0502020104020203" pitchFamily="34" charset="0"/>
              </a:rPr>
              <a:t>We remind children each morning to check if they need to change their reading books and to pop them into the box for the adults to change. Ideally read a book a minimum of 2x times as rereading helps develop reading fluency, comprehension, confidence, and automatic word recognition.</a:t>
            </a:r>
          </a:p>
          <a:p>
            <a:r>
              <a:rPr lang="en-GB" sz="2400" dirty="0">
                <a:latin typeface="Gill Sans MT"/>
              </a:rPr>
              <a:t>We read daily as part of our English lessons but also during dedicated ERIC or guided reading sessions.</a:t>
            </a:r>
          </a:p>
          <a:p>
            <a:r>
              <a:rPr lang="en-GB" sz="2400" dirty="0">
                <a:latin typeface="Gill Sans MT" panose="020B0502020104020203" pitchFamily="34" charset="0"/>
              </a:rPr>
              <a:t>We are very lucky to have lots of wonderful volunteers who also listen to the children read over the course of the week. Each child should be heard read at least once a week.</a:t>
            </a:r>
          </a:p>
          <a:p>
            <a:r>
              <a:rPr lang="en-GB" sz="2400" dirty="0">
                <a:latin typeface="Gill Sans MT" panose="020B0502020104020203" pitchFamily="34" charset="0"/>
              </a:rPr>
              <a:t>We love to hear about what the children have been reading during our reading sessions, and will be encouraging them to read a range of genres.</a:t>
            </a:r>
          </a:p>
          <a:p>
            <a:r>
              <a:rPr lang="en-GB" sz="2400" dirty="0">
                <a:latin typeface="Gill Sans MT"/>
              </a:rPr>
              <a:t>We do check reading records, but they are mainly a tool for evidence of home reading. Please sign/comment 4x a week.</a:t>
            </a:r>
          </a:p>
          <a:p>
            <a:r>
              <a:rPr lang="en-GB" sz="2400" dirty="0">
                <a:latin typeface="Gill Sans MT"/>
              </a:rPr>
              <a:t>Please refer to the new Reading Key Milestones in the school letter dated 4th September.</a:t>
            </a:r>
          </a:p>
        </p:txBody>
      </p:sp>
      <p:sp>
        <p:nvSpPr>
          <p:cNvPr id="4" name="Title 1"/>
          <p:cNvSpPr>
            <a:spLocks noGrp="1"/>
          </p:cNvSpPr>
          <p:nvPr>
            <p:ph type="title"/>
          </p:nvPr>
        </p:nvSpPr>
        <p:spPr>
          <a:xfrm>
            <a:off x="838200" y="365126"/>
            <a:ext cx="8372061" cy="1092614"/>
          </a:xfrm>
        </p:spPr>
        <p:txBody>
          <a:bodyPr>
            <a:normAutofit/>
          </a:bodyPr>
          <a:lstStyle/>
          <a:p>
            <a:pPr algn="ctr"/>
            <a:r>
              <a:rPr lang="en-GB" sz="4800" b="1" dirty="0">
                <a:latin typeface="Gill Sans MT" panose="020B0502020104020203" pitchFamily="34" charset="0"/>
              </a:rPr>
              <a:t>Reading </a:t>
            </a:r>
          </a:p>
        </p:txBody>
      </p:sp>
      <p:pic>
        <p:nvPicPr>
          <p:cNvPr id="6" name="Picture 5"/>
          <p:cNvPicPr>
            <a:picLocks noChangeAspect="1"/>
          </p:cNvPicPr>
          <p:nvPr/>
        </p:nvPicPr>
        <p:blipFill>
          <a:blip r:embed="rId2" cstate="print"/>
          <a:stretch>
            <a:fillRect/>
          </a:stretch>
        </p:blipFill>
        <p:spPr>
          <a:xfrm>
            <a:off x="9664513" y="369155"/>
            <a:ext cx="1029465" cy="1077274"/>
          </a:xfrm>
          <a:prstGeom prst="rect">
            <a:avLst/>
          </a:prstGeom>
        </p:spPr>
      </p:pic>
    </p:spTree>
    <p:extLst>
      <p:ext uri="{BB962C8B-B14F-4D97-AF65-F5344CB8AC3E}">
        <p14:creationId xmlns:p14="http://schemas.microsoft.com/office/powerpoint/2010/main" val="37125807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8952" y="862148"/>
            <a:ext cx="9971699" cy="5669280"/>
          </a:xfrm>
        </p:spPr>
        <p:txBody>
          <a:bodyPr vert="horz" lIns="91440" tIns="45720" rIns="91440" bIns="45720" rtlCol="0" anchor="t">
            <a:normAutofit fontScale="92500"/>
          </a:bodyPr>
          <a:lstStyle/>
          <a:p>
            <a:r>
              <a:rPr lang="en-GB" sz="3000" dirty="0">
                <a:latin typeface="Gill Sans MT" panose="020B0502020104020203" pitchFamily="34" charset="0"/>
              </a:rPr>
              <a:t>We have two PE sessions a week: Tuesday morning and Thursday afternoon. Both sessions are taught by a specialist sports coach (Coach Amy) and supported by the class TA or teacher.</a:t>
            </a:r>
          </a:p>
          <a:p>
            <a:r>
              <a:rPr lang="en-GB" sz="3000" dirty="0">
                <a:latin typeface="Gill Sans MT" panose="020B0502020104020203" pitchFamily="34" charset="0"/>
              </a:rPr>
              <a:t>Children require a full PE kit each week:-</a:t>
            </a:r>
          </a:p>
          <a:p>
            <a:pPr lvl="1">
              <a:buFont typeface="Wingdings" panose="05000000000000000000" pitchFamily="2" charset="2"/>
              <a:buChar char="§"/>
            </a:pPr>
            <a:r>
              <a:rPr lang="en-GB" sz="3000" dirty="0">
                <a:latin typeface="Gill Sans MT" panose="020B0502020104020203" pitchFamily="34" charset="0"/>
              </a:rPr>
              <a:t>School PE t-shirt</a:t>
            </a:r>
          </a:p>
          <a:p>
            <a:pPr lvl="1">
              <a:buFont typeface="Wingdings" panose="05000000000000000000" pitchFamily="2" charset="2"/>
              <a:buChar char="§"/>
            </a:pPr>
            <a:r>
              <a:rPr lang="en-GB" sz="3000" dirty="0">
                <a:latin typeface="Gill Sans MT"/>
              </a:rPr>
              <a:t>Black shorts/jogging bottoms</a:t>
            </a:r>
            <a:endParaRPr lang="en-GB" sz="3000" dirty="0">
              <a:latin typeface="Gill Sans MT" panose="020B0502020104020203" pitchFamily="34" charset="0"/>
            </a:endParaRPr>
          </a:p>
          <a:p>
            <a:pPr lvl="1">
              <a:buFont typeface="Wingdings" panose="05000000000000000000" pitchFamily="2" charset="2"/>
              <a:buChar char="§"/>
            </a:pPr>
            <a:r>
              <a:rPr lang="en-GB" sz="3000" dirty="0">
                <a:latin typeface="Gill Sans MT" panose="020B0502020104020203" pitchFamily="34" charset="0"/>
              </a:rPr>
              <a:t>Trainers (white or dark)</a:t>
            </a:r>
          </a:p>
          <a:p>
            <a:pPr lvl="1">
              <a:buFont typeface="Wingdings" panose="05000000000000000000" pitchFamily="2" charset="2"/>
              <a:buChar char="§"/>
            </a:pPr>
            <a:r>
              <a:rPr lang="en-GB" sz="3000" dirty="0">
                <a:latin typeface="Gill Sans MT"/>
              </a:rPr>
              <a:t>Black school sweatshirt (especially for outdoor PE and during winter)</a:t>
            </a:r>
          </a:p>
          <a:p>
            <a:pPr lvl="1">
              <a:buFont typeface="Wingdings" panose="05000000000000000000" pitchFamily="2" charset="2"/>
              <a:buChar char="§"/>
            </a:pPr>
            <a:r>
              <a:rPr lang="en-GB" sz="3000" dirty="0">
                <a:latin typeface="Gill Sans MT"/>
              </a:rPr>
              <a:t>Extra socks (soggy feet!)</a:t>
            </a:r>
            <a:endParaRPr lang="en-GB" sz="3000" dirty="0">
              <a:latin typeface="Gill Sans MT" panose="020B0502020104020203" pitchFamily="34" charset="0"/>
            </a:endParaRPr>
          </a:p>
          <a:p>
            <a:pPr marL="342900" lvl="1" indent="-342900"/>
            <a:r>
              <a:rPr lang="en-GB" sz="3000" dirty="0">
                <a:latin typeface="Gill Sans MT"/>
              </a:rPr>
              <a:t>Long hair to be tied back and earrings removed/covered at home before coming to school.</a:t>
            </a:r>
          </a:p>
          <a:p>
            <a:pPr marL="342900" lvl="1" indent="-342900"/>
            <a:r>
              <a:rPr lang="en-GB" sz="3000" dirty="0">
                <a:latin typeface="Gill Sans MT" panose="020B0502020104020203" pitchFamily="34" charset="0"/>
              </a:rPr>
              <a:t>Please ensure all items of kit are named.</a:t>
            </a:r>
          </a:p>
          <a:p>
            <a:pPr marL="342900" lvl="1" indent="-342900"/>
            <a:endParaRPr lang="en-GB" sz="3000" dirty="0">
              <a:latin typeface="Gill Sans MT" panose="020B0502020104020203" pitchFamily="34" charset="0"/>
            </a:endParaRPr>
          </a:p>
        </p:txBody>
      </p:sp>
      <p:sp>
        <p:nvSpPr>
          <p:cNvPr id="4" name="Title 1"/>
          <p:cNvSpPr>
            <a:spLocks noGrp="1"/>
          </p:cNvSpPr>
          <p:nvPr>
            <p:ph type="title"/>
          </p:nvPr>
        </p:nvSpPr>
        <p:spPr>
          <a:xfrm>
            <a:off x="4704327" y="141627"/>
            <a:ext cx="1749482" cy="697193"/>
          </a:xfrm>
        </p:spPr>
        <p:txBody>
          <a:bodyPr>
            <a:normAutofit/>
          </a:bodyPr>
          <a:lstStyle/>
          <a:p>
            <a:r>
              <a:rPr lang="en-GB" b="1" dirty="0">
                <a:latin typeface="+mn-lt"/>
              </a:rPr>
              <a:t>PE</a:t>
            </a:r>
          </a:p>
        </p:txBody>
      </p:sp>
      <p:pic>
        <p:nvPicPr>
          <p:cNvPr id="6" name="Picture 5"/>
          <p:cNvPicPr>
            <a:picLocks noChangeAspect="1"/>
          </p:cNvPicPr>
          <p:nvPr/>
        </p:nvPicPr>
        <p:blipFill>
          <a:blip r:embed="rId2" cstate="print"/>
          <a:stretch>
            <a:fillRect/>
          </a:stretch>
        </p:blipFill>
        <p:spPr>
          <a:xfrm>
            <a:off x="9994239" y="141627"/>
            <a:ext cx="1970424" cy="1708791"/>
          </a:xfrm>
          <a:prstGeom prst="rect">
            <a:avLst/>
          </a:prstGeom>
        </p:spPr>
      </p:pic>
    </p:spTree>
    <p:extLst>
      <p:ext uri="{BB962C8B-B14F-4D97-AF65-F5344CB8AC3E}">
        <p14:creationId xmlns:p14="http://schemas.microsoft.com/office/powerpoint/2010/main" val="553839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8252" y="1587632"/>
            <a:ext cx="8890219" cy="4589331"/>
          </a:xfrm>
        </p:spPr>
        <p:txBody>
          <a:bodyPr vert="horz" lIns="91440" tIns="45720" rIns="91440" bIns="45720" rtlCol="0" anchor="t">
            <a:normAutofit fontScale="77500" lnSpcReduction="20000"/>
          </a:bodyPr>
          <a:lstStyle/>
          <a:p>
            <a:r>
              <a:rPr lang="en-GB" dirty="0">
                <a:latin typeface="Gill Sans MT"/>
              </a:rPr>
              <a:t>A snack may be brought into school to be eaten during break time.  Please ensure your child’s snack box is labelled.  We also supply fruit and vegetable snacks each day for the class.</a:t>
            </a:r>
          </a:p>
          <a:p>
            <a:endParaRPr lang="en-GB" dirty="0">
              <a:latin typeface="Gill Sans MT" panose="020B0502020104020203" pitchFamily="34" charset="0"/>
            </a:endParaRPr>
          </a:p>
          <a:p>
            <a:r>
              <a:rPr lang="en-GB" dirty="0">
                <a:latin typeface="Gill Sans MT" panose="020B0502020104020203" pitchFamily="34" charset="0"/>
              </a:rPr>
              <a:t>A bottle of </a:t>
            </a:r>
            <a:r>
              <a:rPr lang="en-GB" b="1" dirty="0">
                <a:latin typeface="Gill Sans MT" panose="020B0502020104020203" pitchFamily="34" charset="0"/>
              </a:rPr>
              <a:t>water</a:t>
            </a:r>
            <a:r>
              <a:rPr lang="en-GB" dirty="0">
                <a:latin typeface="Gill Sans MT" panose="020B0502020104020203" pitchFamily="34" charset="0"/>
              </a:rPr>
              <a:t> may be kept in the classroom.  Again, please ensure the water bottled is labelled. No juice please!</a:t>
            </a:r>
          </a:p>
          <a:p>
            <a:endParaRPr lang="en-GB" dirty="0">
              <a:latin typeface="Gill Sans MT" panose="020B0502020104020203" pitchFamily="34" charset="0"/>
            </a:endParaRPr>
          </a:p>
          <a:p>
            <a:r>
              <a:rPr lang="en-GB" dirty="0">
                <a:latin typeface="Gill Sans MT"/>
              </a:rPr>
              <a:t>Stationery: please ensure you child has access to the following: a pencil and a glue stick. These will likely need topping up each half term. Colouring pencils and felt tips are optional. Pencil cases remain in bags or drawers during the school day. All items to be named.</a:t>
            </a:r>
          </a:p>
          <a:p>
            <a:pPr marL="0" indent="0">
              <a:buNone/>
            </a:pPr>
            <a:endParaRPr lang="en-GB" dirty="0">
              <a:latin typeface="Gill Sans MT" panose="020B0502020104020203" pitchFamily="34" charset="0"/>
            </a:endParaRPr>
          </a:p>
          <a:p>
            <a:r>
              <a:rPr lang="en-GB" dirty="0">
                <a:latin typeface="Gill Sans MT" panose="020B0502020104020203" pitchFamily="34" charset="0"/>
              </a:rPr>
              <a:t>Wellington boots (named please) should be in school, especially for Forest Friday and wet lunches. We have a covered storage box just outside the classroom. </a:t>
            </a:r>
          </a:p>
          <a:p>
            <a:endParaRPr lang="en-GB" dirty="0">
              <a:latin typeface="Gill Sans MT" panose="020B0502020104020203" pitchFamily="34" charset="0"/>
            </a:endParaRPr>
          </a:p>
        </p:txBody>
      </p:sp>
      <p:sp>
        <p:nvSpPr>
          <p:cNvPr id="4" name="Title 1"/>
          <p:cNvSpPr>
            <a:spLocks noGrp="1"/>
          </p:cNvSpPr>
          <p:nvPr>
            <p:ph type="title"/>
          </p:nvPr>
        </p:nvSpPr>
        <p:spPr>
          <a:xfrm>
            <a:off x="426461" y="262069"/>
            <a:ext cx="10515600" cy="1325563"/>
          </a:xfrm>
        </p:spPr>
        <p:txBody>
          <a:bodyPr>
            <a:normAutofit/>
          </a:bodyPr>
          <a:lstStyle/>
          <a:p>
            <a:r>
              <a:rPr lang="en-GB" sz="4800" b="1" dirty="0">
                <a:latin typeface="Gill Sans MT" panose="020B0502020104020203" pitchFamily="34" charset="0"/>
              </a:rPr>
              <a:t>Snacks, water bottles and boots!</a:t>
            </a:r>
          </a:p>
        </p:txBody>
      </p:sp>
      <p:pic>
        <p:nvPicPr>
          <p:cNvPr id="5" name="Picture 4"/>
          <p:cNvPicPr>
            <a:picLocks noChangeAspect="1"/>
          </p:cNvPicPr>
          <p:nvPr/>
        </p:nvPicPr>
        <p:blipFill>
          <a:blip r:embed="rId2" cstate="print"/>
          <a:stretch>
            <a:fillRect/>
          </a:stretch>
        </p:blipFill>
        <p:spPr>
          <a:xfrm>
            <a:off x="9939008" y="375062"/>
            <a:ext cx="1398227" cy="1212570"/>
          </a:xfrm>
          <a:prstGeom prst="rect">
            <a:avLst/>
          </a:prstGeom>
        </p:spPr>
      </p:pic>
      <p:pic>
        <p:nvPicPr>
          <p:cNvPr id="6" name="Picture 5"/>
          <p:cNvPicPr>
            <a:picLocks noChangeAspect="1"/>
          </p:cNvPicPr>
          <p:nvPr/>
        </p:nvPicPr>
        <p:blipFill>
          <a:blip r:embed="rId3" cstate="print"/>
          <a:stretch>
            <a:fillRect/>
          </a:stretch>
        </p:blipFill>
        <p:spPr>
          <a:xfrm>
            <a:off x="10626034" y="1908705"/>
            <a:ext cx="616043" cy="1232086"/>
          </a:xfrm>
          <a:prstGeom prst="rect">
            <a:avLst/>
          </a:prstGeom>
        </p:spPr>
      </p:pic>
      <p:pic>
        <p:nvPicPr>
          <p:cNvPr id="7" name="Picture 6">
            <a:extLst>
              <a:ext uri="{FF2B5EF4-FFF2-40B4-BE49-F238E27FC236}">
                <a16:creationId xmlns:a16="http://schemas.microsoft.com/office/drawing/2014/main" id="{BB5F71D3-8A48-4158-A0F7-6DC6158DF006}"/>
              </a:ext>
            </a:extLst>
          </p:cNvPr>
          <p:cNvPicPr>
            <a:picLocks noChangeAspect="1"/>
          </p:cNvPicPr>
          <p:nvPr/>
        </p:nvPicPr>
        <p:blipFill>
          <a:blip r:embed="rId4"/>
          <a:stretch>
            <a:fillRect/>
          </a:stretch>
        </p:blipFill>
        <p:spPr>
          <a:xfrm>
            <a:off x="10152952" y="4974401"/>
            <a:ext cx="1562209" cy="1668121"/>
          </a:xfrm>
          <a:prstGeom prst="rect">
            <a:avLst/>
          </a:prstGeom>
        </p:spPr>
      </p:pic>
      <p:pic>
        <p:nvPicPr>
          <p:cNvPr id="9" name="Picture 8">
            <a:extLst>
              <a:ext uri="{FF2B5EF4-FFF2-40B4-BE49-F238E27FC236}">
                <a16:creationId xmlns:a16="http://schemas.microsoft.com/office/drawing/2014/main" id="{120AD4A9-3B00-4088-A6D0-ADFFA4232C2D}"/>
              </a:ext>
            </a:extLst>
          </p:cNvPr>
          <p:cNvPicPr>
            <a:picLocks noChangeAspect="1"/>
          </p:cNvPicPr>
          <p:nvPr/>
        </p:nvPicPr>
        <p:blipFill>
          <a:blip r:embed="rId5"/>
          <a:stretch>
            <a:fillRect/>
          </a:stretch>
        </p:blipFill>
        <p:spPr>
          <a:xfrm>
            <a:off x="9734921" y="3340510"/>
            <a:ext cx="1806400" cy="1434172"/>
          </a:xfrm>
          <a:prstGeom prst="rect">
            <a:avLst/>
          </a:prstGeom>
        </p:spPr>
      </p:pic>
    </p:spTree>
    <p:extLst>
      <p:ext uri="{BB962C8B-B14F-4D97-AF65-F5344CB8AC3E}">
        <p14:creationId xmlns:p14="http://schemas.microsoft.com/office/powerpoint/2010/main" val="27289343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E72B7-138F-56BA-82B5-21B2EF06BEBD}"/>
              </a:ext>
            </a:extLst>
          </p:cNvPr>
          <p:cNvSpPr>
            <a:spLocks noGrp="1"/>
          </p:cNvSpPr>
          <p:nvPr>
            <p:ph type="title"/>
          </p:nvPr>
        </p:nvSpPr>
        <p:spPr/>
        <p:txBody>
          <a:bodyPr>
            <a:normAutofit/>
          </a:bodyPr>
          <a:lstStyle/>
          <a:p>
            <a:r>
              <a:rPr lang="en-GB" sz="5400" b="1" u="sng" dirty="0">
                <a:latin typeface="Gill Sans MT" panose="020B0502020104020203" pitchFamily="34" charset="0"/>
              </a:rPr>
              <a:t>Playtime and lunchtime</a:t>
            </a:r>
          </a:p>
        </p:txBody>
      </p:sp>
      <p:sp>
        <p:nvSpPr>
          <p:cNvPr id="3" name="Content Placeholder 2">
            <a:extLst>
              <a:ext uri="{FF2B5EF4-FFF2-40B4-BE49-F238E27FC236}">
                <a16:creationId xmlns:a16="http://schemas.microsoft.com/office/drawing/2014/main" id="{49E4E324-F6B5-9E92-74F5-2FD50D7E6395}"/>
              </a:ext>
            </a:extLst>
          </p:cNvPr>
          <p:cNvSpPr>
            <a:spLocks noGrp="1"/>
          </p:cNvSpPr>
          <p:nvPr>
            <p:ph idx="1"/>
          </p:nvPr>
        </p:nvSpPr>
        <p:spPr/>
        <p:txBody>
          <a:bodyPr>
            <a:normAutofit fontScale="92500"/>
          </a:bodyPr>
          <a:lstStyle/>
          <a:p>
            <a:r>
              <a:rPr lang="en-GB" sz="3600" dirty="0">
                <a:latin typeface="Gill Sans MT" panose="020B0502020104020203" pitchFamily="34" charset="0"/>
              </a:rPr>
              <a:t>A morning break of 20 mins and an afternoon break of 10 mins. Friday morning break is skipping!</a:t>
            </a:r>
          </a:p>
          <a:p>
            <a:r>
              <a:rPr lang="en-GB" sz="3600" dirty="0">
                <a:latin typeface="Gill Sans MT" panose="020B0502020104020203" pitchFamily="34" charset="0"/>
              </a:rPr>
              <a:t>Staff actively monitor and supervise with free access for the children to choose equipment.</a:t>
            </a:r>
          </a:p>
          <a:p>
            <a:r>
              <a:rPr lang="en-GB" sz="3600" dirty="0">
                <a:latin typeface="Gill Sans MT" panose="020B0502020104020203" pitchFamily="34" charset="0"/>
              </a:rPr>
              <a:t>We encourage self-regulation/can you solve it yourself? </a:t>
            </a:r>
          </a:p>
          <a:p>
            <a:r>
              <a:rPr lang="en-GB" sz="3600" dirty="0">
                <a:latin typeface="Gill Sans MT" panose="020B0502020104020203" pitchFamily="34" charset="0"/>
              </a:rPr>
              <a:t>BUT…children are encouraged to always tell an adult if they are worried/upset/injured – we can’t help if we don’t know!</a:t>
            </a:r>
          </a:p>
        </p:txBody>
      </p:sp>
      <p:pic>
        <p:nvPicPr>
          <p:cNvPr id="4" name="Picture 2" descr="R:\Teachers Only\Stationery Masters\AstonRowantLogo-master (1).jpg">
            <a:extLst>
              <a:ext uri="{FF2B5EF4-FFF2-40B4-BE49-F238E27FC236}">
                <a16:creationId xmlns:a16="http://schemas.microsoft.com/office/drawing/2014/main" id="{96656A87-E3A0-8B66-AD85-9B6B19DF40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8477" y="160821"/>
            <a:ext cx="1421184" cy="1033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524722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E1B26-EA05-461D-A48F-51A4513BCEAC}"/>
              </a:ext>
            </a:extLst>
          </p:cNvPr>
          <p:cNvSpPr>
            <a:spLocks noGrp="1"/>
          </p:cNvSpPr>
          <p:nvPr>
            <p:ph type="title"/>
          </p:nvPr>
        </p:nvSpPr>
        <p:spPr>
          <a:xfrm>
            <a:off x="838200" y="76200"/>
            <a:ext cx="10515600" cy="1039018"/>
          </a:xfrm>
        </p:spPr>
        <p:txBody>
          <a:bodyPr/>
          <a:lstStyle/>
          <a:p>
            <a:r>
              <a:rPr lang="en-GB" sz="4800" b="1" dirty="0">
                <a:latin typeface="Calibri" pitchFamily="34" charset="0"/>
              </a:rPr>
              <a:t>Phonics Screening– Year 1 children</a:t>
            </a:r>
          </a:p>
        </p:txBody>
      </p:sp>
      <p:sp>
        <p:nvSpPr>
          <p:cNvPr id="3" name="Content Placeholder 2">
            <a:extLst>
              <a:ext uri="{FF2B5EF4-FFF2-40B4-BE49-F238E27FC236}">
                <a16:creationId xmlns:a16="http://schemas.microsoft.com/office/drawing/2014/main" id="{A5D73B84-F918-4A8C-B080-4AE7F2D0F6A0}"/>
              </a:ext>
            </a:extLst>
          </p:cNvPr>
          <p:cNvSpPr>
            <a:spLocks noGrp="1"/>
          </p:cNvSpPr>
          <p:nvPr>
            <p:ph idx="1"/>
          </p:nvPr>
        </p:nvSpPr>
        <p:spPr>
          <a:xfrm>
            <a:off x="323850" y="1115218"/>
            <a:ext cx="11544300" cy="5666582"/>
          </a:xfrm>
        </p:spPr>
        <p:txBody>
          <a:bodyPr vert="horz" lIns="91440" tIns="45720" rIns="91440" bIns="45720" rtlCol="0" anchor="t">
            <a:normAutofit fontScale="92500"/>
          </a:bodyPr>
          <a:lstStyle/>
          <a:p>
            <a:r>
              <a:rPr lang="en-GB" dirty="0">
                <a:latin typeface="Gill Sans MT"/>
              </a:rPr>
              <a:t>Children in Year 1 take part in a phonics screening in June (week commencing 14</a:t>
            </a:r>
            <a:r>
              <a:rPr lang="en-GB" baseline="30000" dirty="0">
                <a:latin typeface="Gill Sans MT"/>
              </a:rPr>
              <a:t>th</a:t>
            </a:r>
            <a:r>
              <a:rPr lang="en-GB" dirty="0">
                <a:latin typeface="Gill Sans MT"/>
              </a:rPr>
              <a:t> June 2027). Children in Year 2 will also take the check if they did not achieve the required result when in Year 1 or if they have not taken the test before.</a:t>
            </a:r>
          </a:p>
          <a:p>
            <a:r>
              <a:rPr lang="en-GB" dirty="0">
                <a:latin typeface="Gill Sans MT" panose="020B0502020104020203" pitchFamily="34" charset="0"/>
              </a:rPr>
              <a:t>The test contains 40 words. Each child will sit one-to-one and read each word aloud to a teacher. The test will take approximately 10 minutes per child, but is not timed and can be at the child’s pace. The list of words the children read is a combination of 20 real words and 20 pseudo words (nonsense words).</a:t>
            </a:r>
          </a:p>
          <a:p>
            <a:r>
              <a:rPr lang="en-GB" dirty="0">
                <a:latin typeface="Gill Sans MT" panose="020B0502020104020203" pitchFamily="34" charset="0"/>
              </a:rPr>
              <a:t>The pseudo words will be shown to your child with a picture of an alien. This provides the children with a context for the pseudo word which is independent from any existing vocabulary they may have. Pseudo words are included because they will be new to all pupils; they do not favour children with a good vocabulary knowledge or visual memory of words.</a:t>
            </a:r>
          </a:p>
          <a:p>
            <a:r>
              <a:rPr lang="en-GB" dirty="0">
                <a:latin typeface="Gill Sans MT" panose="020B0502020104020203" pitchFamily="34" charset="0"/>
              </a:rPr>
              <a:t>The results will be reported to you in summer term (as part of the end of year report) and will confirm if your child has met the standard threshold. </a:t>
            </a:r>
          </a:p>
        </p:txBody>
      </p:sp>
      <p:pic>
        <p:nvPicPr>
          <p:cNvPr id="4" name="Picture 2" descr="R:\Teachers Only\Stationery Masters\AstonRowantLogo-master (1).jpg">
            <a:extLst>
              <a:ext uri="{FF2B5EF4-FFF2-40B4-BE49-F238E27FC236}">
                <a16:creationId xmlns:a16="http://schemas.microsoft.com/office/drawing/2014/main" id="{74DAECEE-0F1E-C753-7320-4B8577C605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8477" y="160821"/>
            <a:ext cx="1312185" cy="954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42269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E1B26-EA05-461D-A48F-51A4513BCEAC}"/>
              </a:ext>
            </a:extLst>
          </p:cNvPr>
          <p:cNvSpPr>
            <a:spLocks noGrp="1"/>
          </p:cNvSpPr>
          <p:nvPr>
            <p:ph type="title"/>
          </p:nvPr>
        </p:nvSpPr>
        <p:spPr/>
        <p:txBody>
          <a:bodyPr/>
          <a:lstStyle/>
          <a:p>
            <a:r>
              <a:rPr lang="en-GB" sz="4800" b="1" dirty="0">
                <a:latin typeface="Gill Sans MT" panose="020B0502020104020203" pitchFamily="34" charset="0"/>
              </a:rPr>
              <a:t>SATs – Year 2 children</a:t>
            </a:r>
          </a:p>
        </p:txBody>
      </p:sp>
      <p:sp>
        <p:nvSpPr>
          <p:cNvPr id="3" name="Content Placeholder 2">
            <a:extLst>
              <a:ext uri="{FF2B5EF4-FFF2-40B4-BE49-F238E27FC236}">
                <a16:creationId xmlns:a16="http://schemas.microsoft.com/office/drawing/2014/main" id="{A5D73B84-F918-4A8C-B080-4AE7F2D0F6A0}"/>
              </a:ext>
            </a:extLst>
          </p:cNvPr>
          <p:cNvSpPr>
            <a:spLocks noGrp="1"/>
          </p:cNvSpPr>
          <p:nvPr>
            <p:ph idx="1"/>
          </p:nvPr>
        </p:nvSpPr>
        <p:spPr>
          <a:xfrm>
            <a:off x="437949" y="1437173"/>
            <a:ext cx="11240603" cy="4949825"/>
          </a:xfrm>
        </p:spPr>
        <p:txBody>
          <a:bodyPr>
            <a:normAutofit/>
          </a:bodyPr>
          <a:lstStyle/>
          <a:p>
            <a:r>
              <a:rPr lang="en-GB" dirty="0">
                <a:latin typeface="Gill Sans MT" panose="020B0502020104020203" pitchFamily="34" charset="0"/>
              </a:rPr>
              <a:t>Traditionally have taken place in the middle of May but they are now an optional form of assessment and can be taken at any point in the summer term or not at all. </a:t>
            </a:r>
          </a:p>
          <a:p>
            <a:r>
              <a:rPr lang="en-GB" dirty="0">
                <a:latin typeface="Gill Sans MT" panose="020B0502020104020203" pitchFamily="34" charset="0"/>
              </a:rPr>
              <a:t>A tool to further assess Maths and English alongside teacher judgement.</a:t>
            </a:r>
          </a:p>
          <a:p>
            <a:r>
              <a:rPr lang="en-GB" dirty="0">
                <a:latin typeface="Gill Sans MT" panose="020B0502020104020203" pitchFamily="34" charset="0"/>
              </a:rPr>
              <a:t>Two maths papers, two reading papers, two SPAG papers.</a:t>
            </a:r>
          </a:p>
          <a:p>
            <a:r>
              <a:rPr lang="en-GB" dirty="0">
                <a:latin typeface="Gill Sans MT" panose="020B0502020104020203" pitchFamily="34" charset="0"/>
              </a:rPr>
              <a:t>Marked and moderated by teachers within the school.</a:t>
            </a:r>
          </a:p>
          <a:p>
            <a:r>
              <a:rPr lang="en-GB" dirty="0">
                <a:latin typeface="Gill Sans MT" panose="020B0502020104020203" pitchFamily="34" charset="0"/>
              </a:rPr>
              <a:t>Children are assessed as:</a:t>
            </a:r>
          </a:p>
          <a:p>
            <a:pPr>
              <a:buFontTx/>
              <a:buChar char="-"/>
            </a:pPr>
            <a:r>
              <a:rPr lang="en-GB" dirty="0">
                <a:solidFill>
                  <a:srgbClr val="FF0000"/>
                </a:solidFill>
                <a:latin typeface="Gill Sans MT" panose="020B0502020104020203" pitchFamily="34" charset="0"/>
              </a:rPr>
              <a:t>working towards the expected standard</a:t>
            </a:r>
          </a:p>
          <a:p>
            <a:pPr>
              <a:buFontTx/>
              <a:buChar char="-"/>
            </a:pPr>
            <a:r>
              <a:rPr lang="en-GB" dirty="0">
                <a:solidFill>
                  <a:srgbClr val="FF0000"/>
                </a:solidFill>
                <a:latin typeface="Gill Sans MT" panose="020B0502020104020203" pitchFamily="34" charset="0"/>
              </a:rPr>
              <a:t>working at the expected standard</a:t>
            </a:r>
          </a:p>
          <a:p>
            <a:pPr>
              <a:buFontTx/>
              <a:buChar char="-"/>
            </a:pPr>
            <a:r>
              <a:rPr lang="en-GB" dirty="0">
                <a:solidFill>
                  <a:srgbClr val="FF0000"/>
                </a:solidFill>
                <a:latin typeface="Gill Sans MT" panose="020B0502020104020203" pitchFamily="34" charset="0"/>
              </a:rPr>
              <a:t>working at greater depth</a:t>
            </a:r>
          </a:p>
        </p:txBody>
      </p:sp>
      <p:pic>
        <p:nvPicPr>
          <p:cNvPr id="4" name="Picture 2" descr="R:\Teachers Only\Stationery Masters\AstonRowantLogo-master (1).jpg">
            <a:extLst>
              <a:ext uri="{FF2B5EF4-FFF2-40B4-BE49-F238E27FC236}">
                <a16:creationId xmlns:a16="http://schemas.microsoft.com/office/drawing/2014/main" id="{160289B9-42DA-B333-E1E8-BD265F5F60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8477" y="160821"/>
            <a:ext cx="1312185" cy="954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755564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b="1" dirty="0">
                <a:latin typeface="Calibri" pitchFamily="34" charset="0"/>
              </a:rPr>
              <a:t>School Website</a:t>
            </a:r>
          </a:p>
        </p:txBody>
      </p:sp>
      <p:sp>
        <p:nvSpPr>
          <p:cNvPr id="3" name="Content Placeholder 2"/>
          <p:cNvSpPr>
            <a:spLocks noGrp="1"/>
          </p:cNvSpPr>
          <p:nvPr>
            <p:ph idx="1"/>
          </p:nvPr>
        </p:nvSpPr>
        <p:spPr/>
        <p:txBody>
          <a:bodyPr>
            <a:normAutofit/>
          </a:bodyPr>
          <a:lstStyle/>
          <a:p>
            <a:pPr marL="0" indent="0">
              <a:buNone/>
            </a:pPr>
            <a:r>
              <a:rPr lang="en-GB" sz="3200" dirty="0"/>
              <a:t>Our class page contains:</a:t>
            </a:r>
          </a:p>
          <a:p>
            <a:pPr marL="0" indent="0">
              <a:buNone/>
            </a:pPr>
            <a:r>
              <a:rPr lang="en-GB" dirty="0"/>
              <a:t> </a:t>
            </a:r>
          </a:p>
          <a:p>
            <a:r>
              <a:rPr lang="en-GB" dirty="0"/>
              <a:t>Useful learning links </a:t>
            </a:r>
          </a:p>
          <a:p>
            <a:r>
              <a:rPr lang="en-GB" dirty="0"/>
              <a:t>Updates on learning/pictures</a:t>
            </a:r>
          </a:p>
          <a:p>
            <a:pPr marL="0" indent="0">
              <a:buNone/>
            </a:pPr>
            <a:endParaRPr lang="en-GB" dirty="0"/>
          </a:p>
          <a:p>
            <a:endParaRPr lang="en-GB" dirty="0"/>
          </a:p>
          <a:p>
            <a:pPr marL="0" indent="0">
              <a:buNone/>
            </a:pPr>
            <a:r>
              <a:rPr lang="en-GB" b="1" dirty="0"/>
              <a:t>Any enquiries or requests to be sent via the school email:</a:t>
            </a:r>
          </a:p>
          <a:p>
            <a:pPr marL="0" indent="0">
              <a:buNone/>
            </a:pPr>
            <a:r>
              <a:rPr lang="en-GB" dirty="0">
                <a:hlinkClick r:id="rId2"/>
              </a:rPr>
              <a:t>office@aston-rowant.oxon.sch.uk</a:t>
            </a: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8964982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stretch>
            <a:fillRect/>
          </a:stretch>
        </p:blipFill>
        <p:spPr>
          <a:xfrm>
            <a:off x="5253037" y="2648744"/>
            <a:ext cx="1685925" cy="2705100"/>
          </a:xfrm>
          <a:prstGeom prst="rect">
            <a:avLst/>
          </a:prstGeom>
        </p:spPr>
      </p:pic>
      <p:sp>
        <p:nvSpPr>
          <p:cNvPr id="4" name="Title 1"/>
          <p:cNvSpPr>
            <a:spLocks noGrp="1"/>
          </p:cNvSpPr>
          <p:nvPr>
            <p:ph type="title"/>
          </p:nvPr>
        </p:nvSpPr>
        <p:spPr>
          <a:xfrm>
            <a:off x="838200" y="647512"/>
            <a:ext cx="10515600" cy="1325563"/>
          </a:xfrm>
        </p:spPr>
        <p:txBody>
          <a:bodyPr>
            <a:normAutofit/>
          </a:bodyPr>
          <a:lstStyle/>
          <a:p>
            <a:pPr algn="ctr"/>
            <a:r>
              <a:rPr lang="en-GB" sz="6000" b="1" dirty="0">
                <a:latin typeface="+mn-lt"/>
              </a:rPr>
              <a:t>Any Questions?</a:t>
            </a:r>
          </a:p>
        </p:txBody>
      </p:sp>
    </p:spTree>
    <p:extLst>
      <p:ext uri="{BB962C8B-B14F-4D97-AF65-F5344CB8AC3E}">
        <p14:creationId xmlns:p14="http://schemas.microsoft.com/office/powerpoint/2010/main" val="11598229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0D96D23582D4246AA582976AB068864" ma:contentTypeVersion="16" ma:contentTypeDescription="Create a new document." ma:contentTypeScope="" ma:versionID="282c0350e8d206d4bed82d479433206e">
  <xsd:schema xmlns:xsd="http://www.w3.org/2001/XMLSchema" xmlns:xs="http://www.w3.org/2001/XMLSchema" xmlns:p="http://schemas.microsoft.com/office/2006/metadata/properties" xmlns:ns2="1404fbab-35c3-4e69-add5-e1d5bd538eab" xmlns:ns3="16914e24-3462-41b3-bbe7-dbe16550c3de" targetNamespace="http://schemas.microsoft.com/office/2006/metadata/properties" ma:root="true" ma:fieldsID="75120037cfeb1d3f7006b86b11631fe0" ns2:_="" ns3:_="">
    <xsd:import namespace="1404fbab-35c3-4e69-add5-e1d5bd538eab"/>
    <xsd:import namespace="16914e24-3462-41b3-bbe7-dbe16550c3de"/>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404fbab-35c3-4e69-add5-e1d5bd538e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e133eb1-bcf1-4718-b59b-3729ee6fa7be"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914e24-3462-41b3-bbe7-dbe16550c3de"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bd161ce5-5f85-4946-9c64-d67621ab42ca}" ma:internalName="TaxCatchAll" ma:showField="CatchAllData" ma:web="16914e24-3462-41b3-bbe7-dbe16550c3de">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1404fbab-35c3-4e69-add5-e1d5bd538eab">
      <Terms xmlns="http://schemas.microsoft.com/office/infopath/2007/PartnerControls"/>
    </lcf76f155ced4ddcb4097134ff3c332f>
    <TaxCatchAll xmlns="16914e24-3462-41b3-bbe7-dbe16550c3de" xsi:nil="true"/>
  </documentManagement>
</p:properties>
</file>

<file path=customXml/itemProps1.xml><?xml version="1.0" encoding="utf-8"?>
<ds:datastoreItem xmlns:ds="http://schemas.openxmlformats.org/officeDocument/2006/customXml" ds:itemID="{7AEEF869-DDF5-4311-9DD7-68533D0A1E8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404fbab-35c3-4e69-add5-e1d5bd538eab"/>
    <ds:schemaRef ds:uri="16914e24-3462-41b3-bbe7-dbe16550c3d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6304CB1-6B27-41DC-952E-E61CC774B427}">
  <ds:schemaRefs>
    <ds:schemaRef ds:uri="http://schemas.microsoft.com/sharepoint/v3/contenttype/forms"/>
  </ds:schemaRefs>
</ds:datastoreItem>
</file>

<file path=customXml/itemProps3.xml><?xml version="1.0" encoding="utf-8"?>
<ds:datastoreItem xmlns:ds="http://schemas.openxmlformats.org/officeDocument/2006/customXml" ds:itemID="{F2BED403-5706-4630-95A1-328FAB124E61}">
  <ds:schemaRefs>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16914e24-3462-41b3-bbe7-dbe16550c3de"/>
    <ds:schemaRef ds:uri="1404fbab-35c3-4e69-add5-e1d5bd538eab"/>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1033</TotalTime>
  <Words>1541</Words>
  <Application>Microsoft Office PowerPoint</Application>
  <PresentationFormat>Widescreen</PresentationFormat>
  <Paragraphs>106</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PowerPoint Presentation</vt:lpstr>
      <vt:lpstr>School Vision</vt:lpstr>
      <vt:lpstr>We have six core values</vt:lpstr>
      <vt:lpstr>Our Aims: </vt:lpstr>
      <vt:lpstr>Time Table: </vt:lpstr>
      <vt:lpstr>Maths Lessons</vt:lpstr>
      <vt:lpstr>PowerPoint Presentation</vt:lpstr>
      <vt:lpstr>    TTRS –Y2 Focus on 2x, 5x and 10x (then move to 3x)</vt:lpstr>
      <vt:lpstr>English Lessons </vt:lpstr>
      <vt:lpstr>Spellings and Homework</vt:lpstr>
      <vt:lpstr>Reading </vt:lpstr>
      <vt:lpstr>PE</vt:lpstr>
      <vt:lpstr>Snacks, water bottles and boots!</vt:lpstr>
      <vt:lpstr>Playtime and lunchtime</vt:lpstr>
      <vt:lpstr>Phonics Screening– Year 1 children</vt:lpstr>
      <vt:lpstr>SATs – Year 2 children</vt:lpstr>
      <vt:lpstr>School Website</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Marie Fry</dc:creator>
  <cp:lastModifiedBy>Mrs Biggin</cp:lastModifiedBy>
  <cp:revision>103</cp:revision>
  <cp:lastPrinted>2016-09-19T12:22:54Z</cp:lastPrinted>
  <dcterms:created xsi:type="dcterms:W3CDTF">2014-09-14T15:10:20Z</dcterms:created>
  <dcterms:modified xsi:type="dcterms:W3CDTF">2026-09-07T16:13:53Z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0x01010080D96D23582D4246AA582976AB068864</vt:lpwstr>
  </property>
  <property fmtid="{D5CDD505-2E9C-101B-9397-08002B2CF9AE}" pid="3" name="MediaServiceImageTags">
    <vt:lpwstr/>
  </property>
</Properties>
</file>