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0"/>
  </p:handoutMasterIdLst>
  <p:sldIdLst>
    <p:sldId id="257" r:id="rId5"/>
    <p:sldId id="288" r:id="rId6"/>
    <p:sldId id="289" r:id="rId7"/>
    <p:sldId id="269" r:id="rId8"/>
    <p:sldId id="275" r:id="rId9"/>
    <p:sldId id="259" r:id="rId10"/>
    <p:sldId id="285" r:id="rId11"/>
    <p:sldId id="260" r:id="rId12"/>
    <p:sldId id="273" r:id="rId13"/>
    <p:sldId id="261" r:id="rId14"/>
    <p:sldId id="287" r:id="rId15"/>
    <p:sldId id="262" r:id="rId16"/>
    <p:sldId id="264" r:id="rId17"/>
    <p:sldId id="277" r:id="rId18"/>
    <p:sldId id="267"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6" dt="2026-09-01T16:28:43.5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6" d="100"/>
          <a:sy n="96" d="100"/>
        </p:scale>
        <p:origin x="178"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6116F0A-8FE0-42AE-9D3E-284EEACF4342}" type="datetimeFigureOut">
              <a:rPr lang="en-GB" smtClean="0"/>
              <a:t>08/09/2026</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232587B7-61A2-402D-B835-2E44537FF941}" type="slidenum">
              <a:rPr lang="en-GB" smtClean="0"/>
              <a:t>‹#›</a:t>
            </a:fld>
            <a:endParaRPr lang="en-GB"/>
          </a:p>
        </p:txBody>
      </p:sp>
    </p:spTree>
    <p:extLst>
      <p:ext uri="{BB962C8B-B14F-4D97-AF65-F5344CB8AC3E}">
        <p14:creationId xmlns:p14="http://schemas.microsoft.com/office/powerpoint/2010/main" val="297198997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471739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292715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702718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112084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2710588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1401066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2832827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780500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3504267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835841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6BB95E-73DB-4015-9F20-F00832BAFC41}" type="datetimeFigureOut">
              <a:rPr lang="en-GB" smtClean="0"/>
              <a:pPr/>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01D570-49B5-44A9-AF0F-15254B43FCF2}" type="slidenum">
              <a:rPr lang="en-GB" smtClean="0"/>
              <a:pPr/>
              <a:t>‹#›</a:t>
            </a:fld>
            <a:endParaRPr lang="en-GB"/>
          </a:p>
        </p:txBody>
      </p:sp>
    </p:spTree>
    <p:extLst>
      <p:ext uri="{BB962C8B-B14F-4D97-AF65-F5344CB8AC3E}">
        <p14:creationId xmlns:p14="http://schemas.microsoft.com/office/powerpoint/2010/main" val="102070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6BB95E-73DB-4015-9F20-F00832BAFC41}" type="datetimeFigureOut">
              <a:rPr lang="en-GB" smtClean="0"/>
              <a:pPr/>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01D570-49B5-44A9-AF0F-15254B43FCF2}" type="slidenum">
              <a:rPr lang="en-GB" smtClean="0"/>
              <a:pPr/>
              <a:t>‹#›</a:t>
            </a:fld>
            <a:endParaRPr lang="en-GB"/>
          </a:p>
        </p:txBody>
      </p:sp>
    </p:spTree>
    <p:extLst>
      <p:ext uri="{BB962C8B-B14F-4D97-AF65-F5344CB8AC3E}">
        <p14:creationId xmlns:p14="http://schemas.microsoft.com/office/powerpoint/2010/main" val="2662179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6" name="TextBox 5"/>
          <p:cNvSpPr txBox="1"/>
          <p:nvPr/>
        </p:nvSpPr>
        <p:spPr>
          <a:xfrm>
            <a:off x="3066301" y="460717"/>
            <a:ext cx="8724646" cy="4339650"/>
          </a:xfrm>
          <a:prstGeom prst="rect">
            <a:avLst/>
          </a:prstGeom>
          <a:noFill/>
        </p:spPr>
        <p:txBody>
          <a:bodyPr wrap="square" lIns="91440" tIns="45720" rIns="91440" bIns="45720" rtlCol="0" anchor="t">
            <a:spAutoFit/>
          </a:bodyPr>
          <a:lstStyle/>
          <a:p>
            <a:pPr algn="ctr"/>
            <a:r>
              <a:rPr lang="en-GB" sz="7200" b="1" dirty="0">
                <a:solidFill>
                  <a:srgbClr val="002060"/>
                </a:solidFill>
                <a:latin typeface="Letter-join Plus 38" panose="02000505000000020003" pitchFamily="50" charset="0"/>
              </a:rPr>
              <a:t>Welcome to </a:t>
            </a:r>
            <a:br>
              <a:rPr lang="en-GB" sz="7200" b="1" dirty="0">
                <a:solidFill>
                  <a:srgbClr val="002060"/>
                </a:solidFill>
                <a:latin typeface="Letter-join Plus 38" panose="02000505000000020003" pitchFamily="50" charset="0"/>
              </a:rPr>
            </a:br>
            <a:r>
              <a:rPr lang="en-GB" sz="7200" b="1" dirty="0">
                <a:solidFill>
                  <a:srgbClr val="002060"/>
                </a:solidFill>
                <a:latin typeface="Letter-join Plus 38" panose="02000505000000020003" pitchFamily="50" charset="0"/>
              </a:rPr>
              <a:t>Fox Class</a:t>
            </a:r>
          </a:p>
          <a:p>
            <a:pPr algn="ctr"/>
            <a:r>
              <a:rPr lang="en-GB" sz="4400" b="1" dirty="0">
                <a:solidFill>
                  <a:srgbClr val="002060"/>
                </a:solidFill>
                <a:latin typeface="Letter-join Plus 38"/>
              </a:rPr>
              <a:t>Mrs Elliott &amp; Mrs Harper (Friday)</a:t>
            </a:r>
            <a:endParaRPr lang="en-GB" sz="4400" b="1" dirty="0">
              <a:solidFill>
                <a:srgbClr val="002060"/>
              </a:solidFill>
              <a:latin typeface="Letter-join Plus 38" panose="02000505000000020003" pitchFamily="50" charset="0"/>
            </a:endParaRPr>
          </a:p>
          <a:p>
            <a:pPr algn="ctr"/>
            <a:r>
              <a:rPr lang="en-GB" sz="4400" b="1" dirty="0">
                <a:solidFill>
                  <a:srgbClr val="002060"/>
                </a:solidFill>
                <a:latin typeface="Letter-join Plus 38"/>
              </a:rPr>
              <a:t>Mrs Pilley</a:t>
            </a:r>
          </a:p>
          <a:p>
            <a:pPr algn="ctr"/>
            <a:r>
              <a:rPr lang="en-GB" sz="4400" b="1" dirty="0">
                <a:solidFill>
                  <a:srgbClr val="002060"/>
                </a:solidFill>
                <a:latin typeface="Letter-join Plus 38" panose="02000505000000020003" pitchFamily="50" charset="0"/>
                <a:cs typeface="Calibri"/>
              </a:rPr>
              <a:t>Mrs Ansell</a:t>
            </a:r>
          </a:p>
        </p:txBody>
      </p:sp>
      <p:pic>
        <p:nvPicPr>
          <p:cNvPr id="4" name="Picture 3">
            <a:extLst>
              <a:ext uri="{FF2B5EF4-FFF2-40B4-BE49-F238E27FC236}">
                <a16:creationId xmlns:a16="http://schemas.microsoft.com/office/drawing/2014/main" id="{FB4CBB03-1A85-4FBF-9D01-4B25509179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0239" y="4800367"/>
            <a:ext cx="1514475"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541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1BA19-8D89-B0DE-1068-C6CEFE6B4D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17ACCD-0516-F2EF-B951-4B979AD697F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D3638C63-BC07-647D-DB96-69AF8AF9B30C}"/>
              </a:ext>
            </a:extLst>
          </p:cNvPr>
          <p:cNvPicPr>
            <a:picLocks noChangeAspect="1"/>
          </p:cNvPicPr>
          <p:nvPr/>
        </p:nvPicPr>
        <p:blipFill>
          <a:blip r:embed="rId2"/>
          <a:stretch>
            <a:fillRect/>
          </a:stretch>
        </p:blipFill>
        <p:spPr>
          <a:xfrm>
            <a:off x="236703" y="365124"/>
            <a:ext cx="11718594" cy="6127752"/>
          </a:xfrm>
          <a:prstGeom prst="rect">
            <a:avLst/>
          </a:prstGeom>
        </p:spPr>
      </p:pic>
    </p:spTree>
    <p:extLst>
      <p:ext uri="{BB962C8B-B14F-4D97-AF65-F5344CB8AC3E}">
        <p14:creationId xmlns:p14="http://schemas.microsoft.com/office/powerpoint/2010/main" val="18699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1EFF0-113E-27C0-09E6-701DC840F0B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F8AB4DD-5D4C-B0B0-C06A-16B71AF165C3}"/>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2BE2453-924B-6037-C016-898882E695EE}"/>
              </a:ext>
            </a:extLst>
          </p:cNvPr>
          <p:cNvPicPr>
            <a:picLocks noChangeAspect="1"/>
          </p:cNvPicPr>
          <p:nvPr/>
        </p:nvPicPr>
        <p:blipFill>
          <a:blip r:embed="rId2"/>
          <a:stretch>
            <a:fillRect/>
          </a:stretch>
        </p:blipFill>
        <p:spPr>
          <a:xfrm>
            <a:off x="133699" y="365125"/>
            <a:ext cx="11924602" cy="6127750"/>
          </a:xfrm>
          <a:prstGeom prst="rect">
            <a:avLst/>
          </a:prstGeom>
        </p:spPr>
      </p:pic>
    </p:spTree>
    <p:extLst>
      <p:ext uri="{BB962C8B-B14F-4D97-AF65-F5344CB8AC3E}">
        <p14:creationId xmlns:p14="http://schemas.microsoft.com/office/powerpoint/2010/main" val="4216016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B935C-DCD6-40D5-9896-4AEF4BC37BCD}"/>
              </a:ext>
            </a:extLst>
          </p:cNvPr>
          <p:cNvSpPr>
            <a:spLocks noGrp="1"/>
          </p:cNvSpPr>
          <p:nvPr>
            <p:ph type="title"/>
          </p:nvPr>
        </p:nvSpPr>
        <p:spPr>
          <a:xfrm>
            <a:off x="838200" y="18255"/>
            <a:ext cx="10515600" cy="1325563"/>
          </a:xfrm>
        </p:spPr>
        <p:txBody>
          <a:bodyPr/>
          <a:lstStyle/>
          <a:p>
            <a:r>
              <a:rPr lang="en-GB" b="1" dirty="0">
                <a:solidFill>
                  <a:srgbClr val="002060"/>
                </a:solidFill>
                <a:latin typeface="Letter-join Plus 38" panose="02000505000000020003" pitchFamily="50" charset="0"/>
              </a:rPr>
              <a:t>Our Aims: </a:t>
            </a:r>
          </a:p>
        </p:txBody>
      </p:sp>
      <p:sp>
        <p:nvSpPr>
          <p:cNvPr id="3" name="Content Placeholder 2">
            <a:extLst>
              <a:ext uri="{FF2B5EF4-FFF2-40B4-BE49-F238E27FC236}">
                <a16:creationId xmlns:a16="http://schemas.microsoft.com/office/drawing/2014/main" id="{D8CA09B5-82C3-454F-B8EB-933E65DCF1D3}"/>
              </a:ext>
            </a:extLst>
          </p:cNvPr>
          <p:cNvSpPr>
            <a:spLocks noGrp="1"/>
          </p:cNvSpPr>
          <p:nvPr>
            <p:ph idx="1"/>
          </p:nvPr>
        </p:nvSpPr>
        <p:spPr>
          <a:xfrm>
            <a:off x="188685" y="1194497"/>
            <a:ext cx="11829143" cy="5502681"/>
          </a:xfrm>
        </p:spPr>
        <p:txBody>
          <a:bodyPr>
            <a:normAutofit/>
          </a:bodyPr>
          <a:lstStyle/>
          <a:p>
            <a:r>
              <a:rPr lang="en-GB" dirty="0">
                <a:solidFill>
                  <a:srgbClr val="002060"/>
                </a:solidFill>
                <a:latin typeface="Letter-join Plus 38" panose="02000505000000020003" pitchFamily="50" charset="0"/>
              </a:rPr>
              <a:t>To provide a rich learning curriculum that promotes our Christian values and provides spiritual, moral, social and cultural development for all children. </a:t>
            </a:r>
          </a:p>
          <a:p>
            <a:pPr marL="0" indent="0">
              <a:buNone/>
            </a:pPr>
            <a:endParaRPr lang="en-GB" dirty="0">
              <a:solidFill>
                <a:srgbClr val="002060"/>
              </a:solidFill>
              <a:latin typeface="Letter-join Plus 38" panose="02000505000000020003" pitchFamily="50" charset="0"/>
            </a:endParaRPr>
          </a:p>
          <a:p>
            <a:r>
              <a:rPr lang="en-GB" dirty="0">
                <a:solidFill>
                  <a:srgbClr val="002060"/>
                </a:solidFill>
                <a:latin typeface="Letter-join Plus 38" panose="02000505000000020003" pitchFamily="50" charset="0"/>
              </a:rPr>
              <a:t>To challenge and inspire our pupils to have high aspirations and become confident, curious, independent and resilient life-long learners. </a:t>
            </a:r>
          </a:p>
          <a:p>
            <a:pPr marL="0" indent="0">
              <a:buNone/>
            </a:pPr>
            <a:r>
              <a:rPr lang="en-GB" dirty="0">
                <a:solidFill>
                  <a:srgbClr val="002060"/>
                </a:solidFill>
                <a:latin typeface="Letter-join Plus 38" panose="02000505000000020003" pitchFamily="50" charset="0"/>
              </a:rPr>
              <a:t> </a:t>
            </a:r>
          </a:p>
          <a:p>
            <a:r>
              <a:rPr lang="en-GB" dirty="0">
                <a:solidFill>
                  <a:srgbClr val="002060"/>
                </a:solidFill>
                <a:latin typeface="Letter-join Plus 38" panose="02000505000000020003" pitchFamily="50" charset="0"/>
              </a:rPr>
              <a:t>To provide pupils, as they grow in understanding, with opportunities to contribute to our school, local community and the wider world as responsible citizens.  </a:t>
            </a:r>
          </a:p>
          <a:p>
            <a:pPr marL="0" indent="0">
              <a:buNone/>
            </a:pPr>
            <a:endParaRPr lang="en-GB" dirty="0">
              <a:solidFill>
                <a:srgbClr val="002060"/>
              </a:solidFill>
              <a:latin typeface="Letter-join Plus 38" panose="02000505000000020003" pitchFamily="50" charset="0"/>
            </a:endParaRPr>
          </a:p>
          <a:p>
            <a:r>
              <a:rPr lang="en-GB" dirty="0">
                <a:solidFill>
                  <a:srgbClr val="002060"/>
                </a:solidFill>
                <a:latin typeface="Letter-join Plus 38" panose="02000505000000020003" pitchFamily="50" charset="0"/>
              </a:rPr>
              <a:t>To provide a welcoming, safe and caring environment in which everyone is valued.</a:t>
            </a:r>
          </a:p>
        </p:txBody>
      </p:sp>
      <p:pic>
        <p:nvPicPr>
          <p:cNvPr id="4" name="Picture 2" descr="R:\Teachers Only\Stationery Masters\AstonRowantLogo-master (1).jpg">
            <a:extLst>
              <a:ext uri="{FF2B5EF4-FFF2-40B4-BE49-F238E27FC236}">
                <a16:creationId xmlns:a16="http://schemas.microsoft.com/office/drawing/2014/main" id="{B479CB97-0E28-4475-B8B5-F95664885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8477" y="160821"/>
            <a:ext cx="1421184" cy="1033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3519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6200000">
            <a:off x="-1011403" y="2966022"/>
            <a:ext cx="3134165" cy="868512"/>
          </a:xfrm>
        </p:spPr>
        <p:txBody>
          <a:bodyPr>
            <a:normAutofit/>
          </a:bodyPr>
          <a:lstStyle/>
          <a:p>
            <a:r>
              <a:rPr lang="en-GB" sz="4800" b="1" dirty="0">
                <a:latin typeface="Letter-join Plus 38" panose="02000505000000020003" pitchFamily="50" charset="0"/>
              </a:rPr>
              <a:t>Timetable</a:t>
            </a:r>
            <a:r>
              <a:rPr lang="en-GB" sz="4800" b="1" dirty="0">
                <a:latin typeface="Calibri" pitchFamily="34" charset="0"/>
              </a:rPr>
              <a:t>: </a:t>
            </a:r>
          </a:p>
        </p:txBody>
      </p:sp>
      <p:sp>
        <p:nvSpPr>
          <p:cNvPr id="5" name="TextBox 4">
            <a:extLst>
              <a:ext uri="{FF2B5EF4-FFF2-40B4-BE49-F238E27FC236}">
                <a16:creationId xmlns:a16="http://schemas.microsoft.com/office/drawing/2014/main" id="{BA9CF44F-CCDB-446E-A010-7DABED2440F0}"/>
              </a:ext>
            </a:extLst>
          </p:cNvPr>
          <p:cNvSpPr txBox="1"/>
          <p:nvPr/>
        </p:nvSpPr>
        <p:spPr>
          <a:xfrm>
            <a:off x="3047999" y="6310567"/>
            <a:ext cx="6096000" cy="369332"/>
          </a:xfrm>
          <a:prstGeom prst="rect">
            <a:avLst/>
          </a:prstGeom>
          <a:noFill/>
        </p:spPr>
        <p:txBody>
          <a:bodyPr wrap="square" rtlCol="0">
            <a:spAutoFit/>
          </a:bodyPr>
          <a:lstStyle/>
          <a:p>
            <a:r>
              <a:rPr lang="en-GB" b="1" i="1" u="sng" dirty="0"/>
              <a:t>Lessons subject to change depending on what we’re learning.</a:t>
            </a:r>
          </a:p>
        </p:txBody>
      </p:sp>
      <p:pic>
        <p:nvPicPr>
          <p:cNvPr id="7" name="Picture 6">
            <a:extLst>
              <a:ext uri="{FF2B5EF4-FFF2-40B4-BE49-F238E27FC236}">
                <a16:creationId xmlns:a16="http://schemas.microsoft.com/office/drawing/2014/main" id="{39AF8B44-2C81-4BD1-B9AD-1ED4BCC63208}"/>
              </a:ext>
            </a:extLst>
          </p:cNvPr>
          <p:cNvPicPr>
            <a:picLocks noChangeAspect="1"/>
          </p:cNvPicPr>
          <p:nvPr/>
        </p:nvPicPr>
        <p:blipFill>
          <a:blip r:embed="rId2"/>
          <a:stretch>
            <a:fillRect/>
          </a:stretch>
        </p:blipFill>
        <p:spPr>
          <a:xfrm>
            <a:off x="1551360" y="178101"/>
            <a:ext cx="9089277" cy="6077446"/>
          </a:xfrm>
          <a:prstGeom prst="rect">
            <a:avLst/>
          </a:prstGeom>
        </p:spPr>
      </p:pic>
    </p:spTree>
    <p:extLst>
      <p:ext uri="{BB962C8B-B14F-4D97-AF65-F5344CB8AC3E}">
        <p14:creationId xmlns:p14="http://schemas.microsoft.com/office/powerpoint/2010/main" val="1564686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574" y="365126"/>
            <a:ext cx="10515600" cy="948520"/>
          </a:xfrm>
        </p:spPr>
        <p:txBody>
          <a:bodyPr>
            <a:normAutofit/>
          </a:bodyPr>
          <a:lstStyle/>
          <a:p>
            <a:r>
              <a:rPr lang="en-GB" sz="4800" b="1" dirty="0">
                <a:solidFill>
                  <a:srgbClr val="002060"/>
                </a:solidFill>
                <a:latin typeface="Letter-join Plus 38" panose="02000505000000020003" pitchFamily="50" charset="0"/>
              </a:rPr>
              <a:t>Maths Lessons</a:t>
            </a:r>
          </a:p>
        </p:txBody>
      </p:sp>
      <p:sp>
        <p:nvSpPr>
          <p:cNvPr id="3" name="Content Placeholder 2"/>
          <p:cNvSpPr>
            <a:spLocks noGrp="1"/>
          </p:cNvSpPr>
          <p:nvPr>
            <p:ph idx="1"/>
          </p:nvPr>
        </p:nvSpPr>
        <p:spPr>
          <a:xfrm>
            <a:off x="513213" y="1789611"/>
            <a:ext cx="10337426" cy="4418007"/>
          </a:xfrm>
        </p:spPr>
        <p:txBody>
          <a:bodyPr>
            <a:normAutofit/>
          </a:bodyPr>
          <a:lstStyle/>
          <a:p>
            <a:r>
              <a:rPr lang="en-GB" sz="3200" b="1" dirty="0">
                <a:solidFill>
                  <a:srgbClr val="002060"/>
                </a:solidFill>
                <a:latin typeface="Letter-join Plus 38" panose="02000505000000020003" pitchFamily="50" charset="0"/>
              </a:rPr>
              <a:t> </a:t>
            </a:r>
            <a:r>
              <a:rPr lang="en-GB" sz="3400" dirty="0">
                <a:solidFill>
                  <a:srgbClr val="002060"/>
                </a:solidFill>
                <a:latin typeface="Letter-join Plus 38" panose="02000505000000020003" pitchFamily="50" charset="0"/>
              </a:rPr>
              <a:t>Mastery Curriculum – spending more time on topics, developing fluency, reasoning and problem-solving skills</a:t>
            </a:r>
          </a:p>
          <a:p>
            <a:r>
              <a:rPr lang="en-GB" sz="3400" dirty="0">
                <a:solidFill>
                  <a:srgbClr val="002060"/>
                </a:solidFill>
                <a:latin typeface="Letter-join Plus 38" panose="02000505000000020003" pitchFamily="50" charset="0"/>
              </a:rPr>
              <a:t>Times Table Rockstars – login details are the same. </a:t>
            </a:r>
          </a:p>
          <a:p>
            <a:pPr marL="0" indent="0">
              <a:buNone/>
            </a:pPr>
            <a:r>
              <a:rPr lang="en-GB" sz="3400" dirty="0">
                <a:solidFill>
                  <a:srgbClr val="002060"/>
                </a:solidFill>
                <a:latin typeface="Letter-join Plus 38" panose="02000505000000020003" pitchFamily="50" charset="0"/>
              </a:rPr>
              <a:t>	</a:t>
            </a:r>
          </a:p>
          <a:p>
            <a:endParaRPr lang="en-GB" sz="3200" dirty="0">
              <a:solidFill>
                <a:srgbClr val="002060"/>
              </a:solidFill>
              <a:latin typeface="Letter-join Plus 38" panose="02000505000000020003" pitchFamily="50" charset="0"/>
            </a:endParaRPr>
          </a:p>
          <a:p>
            <a:endParaRPr lang="en-GB" sz="3400" dirty="0">
              <a:solidFill>
                <a:srgbClr val="002060"/>
              </a:solidFill>
              <a:latin typeface="Letter-join Plus 38" panose="02000505000000020003" pitchFamily="50" charset="0"/>
            </a:endParaRPr>
          </a:p>
        </p:txBody>
      </p:sp>
      <p:pic>
        <p:nvPicPr>
          <p:cNvPr id="6" name="Picture 5"/>
          <p:cNvPicPr>
            <a:picLocks noChangeAspect="1"/>
          </p:cNvPicPr>
          <p:nvPr/>
        </p:nvPicPr>
        <p:blipFill>
          <a:blip r:embed="rId2" cstate="print"/>
          <a:stretch>
            <a:fillRect/>
          </a:stretch>
        </p:blipFill>
        <p:spPr>
          <a:xfrm>
            <a:off x="10179424" y="227795"/>
            <a:ext cx="1647264" cy="1380795"/>
          </a:xfrm>
          <a:prstGeom prst="rect">
            <a:avLst/>
          </a:prstGeom>
        </p:spPr>
      </p:pic>
    </p:spTree>
    <p:extLst>
      <p:ext uri="{BB962C8B-B14F-4D97-AF65-F5344CB8AC3E}">
        <p14:creationId xmlns:p14="http://schemas.microsoft.com/office/powerpoint/2010/main" val="1515654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E1B26-EA05-461D-A48F-51A4513BCEAC}"/>
              </a:ext>
            </a:extLst>
          </p:cNvPr>
          <p:cNvSpPr>
            <a:spLocks noGrp="1"/>
          </p:cNvSpPr>
          <p:nvPr>
            <p:ph type="title"/>
          </p:nvPr>
        </p:nvSpPr>
        <p:spPr/>
        <p:txBody>
          <a:bodyPr/>
          <a:lstStyle/>
          <a:p>
            <a:r>
              <a:rPr lang="en-GB" sz="4800" b="1" dirty="0">
                <a:solidFill>
                  <a:srgbClr val="002060"/>
                </a:solidFill>
                <a:latin typeface="Letter-join Plus 38" panose="02000505000000020003" pitchFamily="50" charset="0"/>
              </a:rPr>
              <a:t>Multiplication Check – Year 4 children</a:t>
            </a:r>
          </a:p>
        </p:txBody>
      </p:sp>
      <p:sp>
        <p:nvSpPr>
          <p:cNvPr id="3" name="Content Placeholder 2">
            <a:extLst>
              <a:ext uri="{FF2B5EF4-FFF2-40B4-BE49-F238E27FC236}">
                <a16:creationId xmlns:a16="http://schemas.microsoft.com/office/drawing/2014/main" id="{A5D73B84-F918-4A8C-B080-4AE7F2D0F6A0}"/>
              </a:ext>
            </a:extLst>
          </p:cNvPr>
          <p:cNvSpPr>
            <a:spLocks noGrp="1"/>
          </p:cNvSpPr>
          <p:nvPr>
            <p:ph idx="1"/>
          </p:nvPr>
        </p:nvSpPr>
        <p:spPr/>
        <p:txBody>
          <a:bodyPr/>
          <a:lstStyle/>
          <a:p>
            <a:r>
              <a:rPr lang="en-GB" dirty="0">
                <a:solidFill>
                  <a:srgbClr val="002060"/>
                </a:solidFill>
                <a:latin typeface="Letter-join Plus 38" panose="02000505000000020003" pitchFamily="50" charset="0"/>
              </a:rPr>
              <a:t>Takes place in June.</a:t>
            </a:r>
          </a:p>
          <a:p>
            <a:r>
              <a:rPr lang="en-GB" dirty="0">
                <a:solidFill>
                  <a:srgbClr val="002060"/>
                </a:solidFill>
                <a:latin typeface="Letter-join Plus 38" panose="02000505000000020003" pitchFamily="50" charset="0"/>
              </a:rPr>
              <a:t>The purpose of the check is to determine whether your child can fluently recall their times tables up to 12, which is essential for future success in mathematics. </a:t>
            </a:r>
          </a:p>
          <a:p>
            <a:r>
              <a:rPr lang="en-GB" b="0" i="0" dirty="0">
                <a:solidFill>
                  <a:srgbClr val="002060"/>
                </a:solidFill>
                <a:effectLst/>
                <a:latin typeface="Letter-join Plus 38" panose="02000505000000020003" pitchFamily="50" charset="0"/>
              </a:rPr>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endParaRPr lang="en-GB" dirty="0">
              <a:solidFill>
                <a:srgbClr val="002060"/>
              </a:solidFill>
              <a:latin typeface="Letter-join Plus 38" panose="02000505000000020003" pitchFamily="50" charset="0"/>
            </a:endParaRPr>
          </a:p>
        </p:txBody>
      </p:sp>
    </p:spTree>
    <p:extLst>
      <p:ext uri="{BB962C8B-B14F-4D97-AF65-F5344CB8AC3E}">
        <p14:creationId xmlns:p14="http://schemas.microsoft.com/office/powerpoint/2010/main" val="3275556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190314"/>
            <a:ext cx="10515600" cy="1114051"/>
          </a:xfrm>
        </p:spPr>
        <p:txBody>
          <a:bodyPr>
            <a:normAutofit/>
          </a:bodyPr>
          <a:lstStyle/>
          <a:p>
            <a:r>
              <a:rPr lang="en-GB" sz="4800" b="1" dirty="0">
                <a:solidFill>
                  <a:srgbClr val="002060"/>
                </a:solidFill>
                <a:latin typeface="Letter-join Plus 38" panose="02000505000000020003" pitchFamily="50" charset="0"/>
              </a:rPr>
              <a:t>English Lessons </a:t>
            </a:r>
          </a:p>
        </p:txBody>
      </p:sp>
      <p:sp>
        <p:nvSpPr>
          <p:cNvPr id="5" name="Content Placeholder 2"/>
          <p:cNvSpPr>
            <a:spLocks noGrp="1"/>
          </p:cNvSpPr>
          <p:nvPr>
            <p:ph idx="1"/>
          </p:nvPr>
        </p:nvSpPr>
        <p:spPr>
          <a:xfrm>
            <a:off x="496389" y="1938619"/>
            <a:ext cx="11181805" cy="4668648"/>
          </a:xfrm>
        </p:spPr>
        <p:txBody>
          <a:bodyPr>
            <a:normAutofit/>
          </a:bodyPr>
          <a:lstStyle/>
          <a:p>
            <a:r>
              <a:rPr lang="en-GB" sz="3200" b="1" dirty="0">
                <a:solidFill>
                  <a:srgbClr val="002060"/>
                </a:solidFill>
                <a:latin typeface="Letter-join Plus 38" panose="02000505000000020003" pitchFamily="50" charset="0"/>
              </a:rPr>
              <a:t> </a:t>
            </a:r>
            <a:r>
              <a:rPr lang="en-GB" sz="3400" dirty="0">
                <a:solidFill>
                  <a:srgbClr val="002060"/>
                </a:solidFill>
                <a:latin typeface="Letter-join Plus 38" panose="02000505000000020003" pitchFamily="50" charset="0"/>
              </a:rPr>
              <a:t>Genres are taught through creatively responding to key fiction and non-fiction texts, often linking to the topic, allowing children to simultaneously develop reading and writing skills effectively.</a:t>
            </a:r>
            <a:endParaRPr lang="en-GB" sz="3200" dirty="0">
              <a:solidFill>
                <a:srgbClr val="002060"/>
              </a:solidFill>
              <a:latin typeface="Letter-join Plus 38" panose="02000505000000020003" pitchFamily="50" charset="0"/>
            </a:endParaRPr>
          </a:p>
          <a:p>
            <a:r>
              <a:rPr lang="en-GB" sz="3400" dirty="0">
                <a:solidFill>
                  <a:srgbClr val="002060"/>
                </a:solidFill>
                <a:latin typeface="Letter-join Plus 38" panose="02000505000000020003" pitchFamily="50" charset="0"/>
              </a:rPr>
              <a:t>  Spelling, Punctuation and Grammar (</a:t>
            </a:r>
            <a:r>
              <a:rPr lang="en-GB" sz="3400" dirty="0" err="1">
                <a:solidFill>
                  <a:srgbClr val="002060"/>
                </a:solidFill>
                <a:latin typeface="Letter-join Plus 38" panose="02000505000000020003" pitchFamily="50" charset="0"/>
              </a:rPr>
              <a:t>SPaG</a:t>
            </a:r>
            <a:r>
              <a:rPr lang="en-GB" sz="3400" dirty="0">
                <a:solidFill>
                  <a:srgbClr val="002060"/>
                </a:solidFill>
                <a:latin typeface="Letter-join Plus 38" panose="02000505000000020003" pitchFamily="50" charset="0"/>
              </a:rPr>
              <a:t> / GPS)</a:t>
            </a:r>
          </a:p>
          <a:p>
            <a:r>
              <a:rPr lang="en-GB" sz="3400" dirty="0">
                <a:solidFill>
                  <a:srgbClr val="002060"/>
                </a:solidFill>
                <a:latin typeface="Letter-join Plus 38" panose="02000505000000020003" pitchFamily="50" charset="0"/>
              </a:rPr>
              <a:t>  Free Writing</a:t>
            </a:r>
          </a:p>
          <a:p>
            <a:r>
              <a:rPr lang="en-GB" sz="3400" dirty="0">
                <a:solidFill>
                  <a:srgbClr val="002060"/>
                </a:solidFill>
                <a:latin typeface="Letter-join Plus 38" panose="02000505000000020003" pitchFamily="50" charset="0"/>
              </a:rPr>
              <a:t>Handwriting sessions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24120" y="186019"/>
            <a:ext cx="2600325" cy="1752600"/>
          </a:xfrm>
          <a:prstGeom prst="rect">
            <a:avLst/>
          </a:prstGeom>
        </p:spPr>
      </p:pic>
    </p:spTree>
    <p:extLst>
      <p:ext uri="{BB962C8B-B14F-4D97-AF65-F5344CB8AC3E}">
        <p14:creationId xmlns:p14="http://schemas.microsoft.com/office/powerpoint/2010/main" val="2298594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60016" y="3869"/>
            <a:ext cx="8229600" cy="1143000"/>
          </a:xfrm>
        </p:spPr>
        <p:txBody>
          <a:bodyPr/>
          <a:lstStyle/>
          <a:p>
            <a:pPr lvl="0"/>
            <a:r>
              <a:rPr lang="en-GB" b="1" dirty="0">
                <a:solidFill>
                  <a:srgbClr val="002060"/>
                </a:solidFill>
                <a:latin typeface="Letter-join Plus 38" panose="02000505000000020003" pitchFamily="50" charset="0"/>
              </a:rPr>
              <a:t>Spelling – Home Learning </a:t>
            </a:r>
          </a:p>
        </p:txBody>
      </p:sp>
      <p:sp>
        <p:nvSpPr>
          <p:cNvPr id="3" name="Rectangle 3"/>
          <p:cNvSpPr/>
          <p:nvPr/>
        </p:nvSpPr>
        <p:spPr>
          <a:xfrm>
            <a:off x="1505750" y="4989369"/>
            <a:ext cx="9036493" cy="369335"/>
          </a:xfrm>
          <a:prstGeom prst="rect">
            <a:avLst/>
          </a:prstGeom>
          <a:noFill/>
          <a:ln>
            <a:noFill/>
            <a:prstDash val="solid"/>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a:solidFill>
                  <a:srgbClr val="000000"/>
                </a:solidFill>
                <a:latin typeface="Calibri"/>
              </a:rPr>
              <a:t> </a:t>
            </a:r>
          </a:p>
        </p:txBody>
      </p:sp>
      <p:sp>
        <p:nvSpPr>
          <p:cNvPr id="4" name="TextBox 4"/>
          <p:cNvSpPr txBox="1"/>
          <p:nvPr/>
        </p:nvSpPr>
        <p:spPr>
          <a:xfrm>
            <a:off x="260016" y="744369"/>
            <a:ext cx="11151871" cy="6463308"/>
          </a:xfrm>
          <a:prstGeom prst="rect">
            <a:avLst/>
          </a:prstGeom>
          <a:noFill/>
          <a:ln>
            <a:noFill/>
          </a:ln>
        </p:spPr>
        <p:txBody>
          <a:bodyPr vert="horz" wrap="square" lIns="91440" tIns="45720" rIns="91440" bIns="45720" anchor="t" anchorCtr="0" compatLnSpc="1">
            <a:spAutoFit/>
          </a:bodyPr>
          <a:lstStyle/>
          <a:p>
            <a:pPr marL="285750" indent="-285750">
              <a:buSzPct val="100000"/>
              <a:buFont typeface="Arial" pitchFamily="34"/>
              <a:buChar char="•"/>
              <a:defRPr sz="1800" b="0" i="0" u="none" strike="noStrike" kern="0" cap="none" spc="0" baseline="0">
                <a:solidFill>
                  <a:srgbClr val="000000"/>
                </a:solidFill>
                <a:uFillTx/>
              </a:defRPr>
            </a:pPr>
            <a:endParaRPr lang="en-GB" sz="2000" dirty="0">
              <a:solidFill>
                <a:srgbClr val="002060"/>
              </a:solidFill>
              <a:latin typeface="Letter-join Plus 38" panose="02000505000000020003" pitchFamily="50" charset="0"/>
            </a:endParaRPr>
          </a:p>
          <a:p>
            <a:pPr marL="285750" indent="-285750">
              <a:buSzPct val="100000"/>
              <a:buFont typeface="Arial" pitchFamily="34"/>
              <a:buChar char="•"/>
              <a:defRPr sz="1800" b="0" i="0" u="none" strike="noStrike" kern="0" cap="none" spc="0" baseline="0">
                <a:solidFill>
                  <a:srgbClr val="000000"/>
                </a:solidFill>
                <a:uFillTx/>
              </a:defRPr>
            </a:pPr>
            <a:r>
              <a:rPr lang="en-GB" sz="3400" dirty="0">
                <a:solidFill>
                  <a:srgbClr val="002060"/>
                </a:solidFill>
                <a:latin typeface="Letter-join Plus 38" panose="02000505000000020003" pitchFamily="50" charset="0"/>
              </a:rPr>
              <a:t>Spellings for the whole half term will be on the website shortly. These are based on the Year 3 and 4 statutory spellings and the rules will be explained in our spelling lessons.</a:t>
            </a:r>
          </a:p>
          <a:p>
            <a:pPr>
              <a:buSzPct val="100000"/>
              <a:defRPr sz="1800" b="0" i="0" u="none" strike="noStrike" kern="0" cap="none" spc="0" baseline="0">
                <a:solidFill>
                  <a:srgbClr val="000000"/>
                </a:solidFill>
                <a:uFillTx/>
              </a:defRPr>
            </a:pPr>
            <a:endParaRPr lang="en-GB" sz="3400" dirty="0">
              <a:solidFill>
                <a:srgbClr val="002060"/>
              </a:solidFill>
              <a:latin typeface="Letter-join Plus 38" panose="02000505000000020003" pitchFamily="50" charset="0"/>
            </a:endParaRPr>
          </a:p>
          <a:p>
            <a:pPr>
              <a:buSzPct val="100000"/>
              <a:defRPr sz="1800" b="0" i="0" u="none" strike="noStrike" kern="0" cap="none" spc="0" baseline="0">
                <a:solidFill>
                  <a:srgbClr val="000000"/>
                </a:solidFill>
                <a:uFillTx/>
              </a:defRPr>
            </a:pPr>
            <a:r>
              <a:rPr lang="en-GB" sz="3400" dirty="0">
                <a:solidFill>
                  <a:srgbClr val="002060"/>
                </a:solidFill>
                <a:latin typeface="Letter-join Plus 38" panose="02000505000000020003" pitchFamily="50" charset="0"/>
              </a:rPr>
              <a:t>Groups will be given.</a:t>
            </a:r>
          </a:p>
          <a:p>
            <a:pPr marL="285750" indent="-285750">
              <a:buSzPct val="100000"/>
              <a:buFont typeface="Arial" pitchFamily="34"/>
              <a:buChar char="•"/>
              <a:defRPr sz="1800" b="0" i="0" u="none" strike="noStrike" kern="0" cap="none" spc="0" baseline="0">
                <a:solidFill>
                  <a:srgbClr val="000000"/>
                </a:solidFill>
                <a:uFillTx/>
              </a:defRPr>
            </a:pPr>
            <a:r>
              <a:rPr lang="en-GB" sz="3400" dirty="0">
                <a:solidFill>
                  <a:srgbClr val="002060"/>
                </a:solidFill>
                <a:latin typeface="Letter-join Plus 38" panose="02000505000000020003" pitchFamily="50" charset="0"/>
              </a:rPr>
              <a:t>A spelling check will be on a Monday, and children should tell you their results. I will track these and decide if additional support is needed. Please support your child in learning them and encourage where possible to use them in sentences or spot them when they are reading their books.</a:t>
            </a:r>
          </a:p>
          <a:p>
            <a:pPr marL="285750" indent="-285750">
              <a:buSzPct val="100000"/>
              <a:buFont typeface="Arial" pitchFamily="34"/>
              <a:buChar char="•"/>
              <a:defRPr sz="1800" b="0" i="0" u="none" strike="noStrike" kern="0" cap="none" spc="0" baseline="0">
                <a:solidFill>
                  <a:srgbClr val="000000"/>
                </a:solidFill>
                <a:uFillTx/>
              </a:defRPr>
            </a:pPr>
            <a:endParaRPr lang="en-GB" sz="2000" dirty="0">
              <a:solidFill>
                <a:srgbClr val="002060"/>
              </a:solidFill>
              <a:latin typeface="Letter-join Plus 38" panose="02000505000000020003" pitchFamily="50"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5446" y="207945"/>
            <a:ext cx="1393077" cy="938924"/>
          </a:xfrm>
          <a:prstGeom prst="rect">
            <a:avLst/>
          </a:prstGeom>
        </p:spPr>
      </p:pic>
    </p:spTree>
    <p:extLst>
      <p:ext uri="{BB962C8B-B14F-4D97-AF65-F5344CB8AC3E}">
        <p14:creationId xmlns:p14="http://schemas.microsoft.com/office/powerpoint/2010/main" val="3922528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228" y="1509487"/>
            <a:ext cx="8001001" cy="4673600"/>
          </a:xfrm>
        </p:spPr>
        <p:txBody>
          <a:bodyPr>
            <a:normAutofit fontScale="92500"/>
          </a:bodyPr>
          <a:lstStyle/>
          <a:p>
            <a:r>
              <a:rPr lang="en-GB" dirty="0">
                <a:solidFill>
                  <a:srgbClr val="002060"/>
                </a:solidFill>
                <a:latin typeface="Letter-join Plus 38" panose="02000505000000020003" pitchFamily="50" charset="0"/>
              </a:rPr>
              <a:t>Every child should have a reading book in their bag daily. </a:t>
            </a:r>
          </a:p>
          <a:p>
            <a:r>
              <a:rPr lang="en-GB" dirty="0">
                <a:solidFill>
                  <a:srgbClr val="002060"/>
                </a:solidFill>
                <a:latin typeface="Letter-join Plus 38" panose="02000505000000020003" pitchFamily="50" charset="0"/>
              </a:rPr>
              <a:t>Each child should be heard daily at home for up to 15 minutes. Please talk about what has been read. This enables your child to really understand what they have read.</a:t>
            </a:r>
            <a:br>
              <a:rPr lang="en-GB" dirty="0">
                <a:solidFill>
                  <a:srgbClr val="002060"/>
                </a:solidFill>
                <a:latin typeface="Letter-join Plus 38" panose="02000505000000020003" pitchFamily="50" charset="0"/>
              </a:rPr>
            </a:br>
            <a:r>
              <a:rPr lang="en-GB" b="1" dirty="0">
                <a:solidFill>
                  <a:srgbClr val="002060"/>
                </a:solidFill>
                <a:latin typeface="Letter-join Plus 38" panose="02000505000000020003" pitchFamily="50" charset="0"/>
              </a:rPr>
              <a:t>We want children to enjoy reading and sharing books with you! </a:t>
            </a:r>
          </a:p>
          <a:p>
            <a:r>
              <a:rPr lang="en-GB" dirty="0">
                <a:solidFill>
                  <a:srgbClr val="002060"/>
                </a:solidFill>
                <a:latin typeface="Letter-join Plus 38" panose="02000505000000020003" pitchFamily="50" charset="0"/>
              </a:rPr>
              <a:t>They are responsible for changing their levelled book when they have  finished it. Please ensure their reading book and record comes to school every day. </a:t>
            </a:r>
          </a:p>
          <a:p>
            <a:r>
              <a:rPr lang="en-GB" b="1" dirty="0">
                <a:solidFill>
                  <a:srgbClr val="002060"/>
                </a:solidFill>
                <a:latin typeface="Letter-join Plus 38" panose="02000505000000020003" pitchFamily="50" charset="0"/>
              </a:rPr>
              <a:t>I check the reading records weekly.</a:t>
            </a:r>
          </a:p>
          <a:p>
            <a:pPr marL="0" indent="0">
              <a:buNone/>
            </a:pPr>
            <a:endParaRPr lang="en-GB" dirty="0">
              <a:solidFill>
                <a:srgbClr val="002060"/>
              </a:solidFill>
              <a:latin typeface="Letter-join Plus 38" panose="02000505000000020003" pitchFamily="50" charset="0"/>
            </a:endParaRPr>
          </a:p>
          <a:p>
            <a:pPr>
              <a:buFont typeface="Wingdings" panose="05000000000000000000" pitchFamily="2" charset="2"/>
              <a:buChar char="Ø"/>
            </a:pPr>
            <a:endParaRPr lang="en-GB" dirty="0">
              <a:solidFill>
                <a:srgbClr val="002060"/>
              </a:solidFill>
              <a:latin typeface="Letter-join Plus 38" panose="02000505000000020003" pitchFamily="50" charset="0"/>
            </a:endParaRPr>
          </a:p>
        </p:txBody>
      </p:sp>
      <p:sp>
        <p:nvSpPr>
          <p:cNvPr id="4" name="Title 1"/>
          <p:cNvSpPr>
            <a:spLocks noGrp="1"/>
          </p:cNvSpPr>
          <p:nvPr>
            <p:ph type="title"/>
          </p:nvPr>
        </p:nvSpPr>
        <p:spPr>
          <a:xfrm>
            <a:off x="3018971" y="292780"/>
            <a:ext cx="6767285" cy="1325563"/>
          </a:xfrm>
        </p:spPr>
        <p:txBody>
          <a:bodyPr>
            <a:normAutofit/>
          </a:bodyPr>
          <a:lstStyle/>
          <a:p>
            <a:r>
              <a:rPr lang="en-GB" sz="4800" b="1" dirty="0">
                <a:solidFill>
                  <a:srgbClr val="002060"/>
                </a:solidFill>
                <a:latin typeface="Letter-join Plus 38" panose="02000505000000020003" pitchFamily="50" charset="0"/>
              </a:rPr>
              <a:t>Reading – Home Learning</a:t>
            </a:r>
          </a:p>
        </p:txBody>
      </p:sp>
      <p:pic>
        <p:nvPicPr>
          <p:cNvPr id="1026" name="Picture 2">
            <a:extLst>
              <a:ext uri="{FF2B5EF4-FFF2-40B4-BE49-F238E27FC236}">
                <a16:creationId xmlns:a16="http://schemas.microsoft.com/office/drawing/2014/main" id="{04ED1B80-BCA1-4791-2BD5-758DA4891F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0229" y="2587632"/>
            <a:ext cx="3657600" cy="265202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712580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60016" y="3869"/>
            <a:ext cx="8229600" cy="1143000"/>
          </a:xfrm>
        </p:spPr>
        <p:txBody>
          <a:bodyPr/>
          <a:lstStyle/>
          <a:p>
            <a:pPr lvl="0"/>
            <a:r>
              <a:rPr lang="en-GB" b="1" dirty="0">
                <a:solidFill>
                  <a:srgbClr val="002060"/>
                </a:solidFill>
                <a:latin typeface="Letter-join Plus 38" panose="02000505000000020003" pitchFamily="50" charset="0"/>
              </a:rPr>
              <a:t>Homework</a:t>
            </a:r>
          </a:p>
        </p:txBody>
      </p:sp>
      <p:sp>
        <p:nvSpPr>
          <p:cNvPr id="3" name="Rectangle 3"/>
          <p:cNvSpPr/>
          <p:nvPr/>
        </p:nvSpPr>
        <p:spPr>
          <a:xfrm>
            <a:off x="1505750" y="4989369"/>
            <a:ext cx="9036493" cy="369335"/>
          </a:xfrm>
          <a:prstGeom prst="rect">
            <a:avLst/>
          </a:prstGeom>
          <a:noFill/>
          <a:ln>
            <a:noFill/>
            <a:prstDash val="solid"/>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a:solidFill>
                  <a:srgbClr val="000000"/>
                </a:solidFill>
                <a:latin typeface="Calibri"/>
              </a:rPr>
              <a:t> </a:t>
            </a:r>
          </a:p>
        </p:txBody>
      </p:sp>
      <p:sp>
        <p:nvSpPr>
          <p:cNvPr id="4" name="TextBox 4"/>
          <p:cNvSpPr txBox="1"/>
          <p:nvPr/>
        </p:nvSpPr>
        <p:spPr>
          <a:xfrm>
            <a:off x="260016" y="483010"/>
            <a:ext cx="11151871" cy="6617196"/>
          </a:xfrm>
          <a:prstGeom prst="rect">
            <a:avLst/>
          </a:prstGeom>
          <a:noFill/>
          <a:ln>
            <a:noFill/>
          </a:ln>
        </p:spPr>
        <p:txBody>
          <a:bodyPr vert="horz" wrap="square" lIns="91440" tIns="45720" rIns="91440" bIns="45720" anchor="t" anchorCtr="0" compatLnSpc="1">
            <a:spAutoFit/>
          </a:bodyPr>
          <a:lstStyle/>
          <a:p>
            <a:pPr marL="285750" indent="-285750">
              <a:buSzPct val="100000"/>
              <a:buFont typeface="Arial" pitchFamily="34"/>
              <a:buChar char="•"/>
              <a:defRPr sz="1800" b="0" i="0" u="none" strike="noStrike" kern="0" cap="none" spc="0" baseline="0">
                <a:solidFill>
                  <a:srgbClr val="000000"/>
                </a:solidFill>
                <a:uFillTx/>
              </a:defRPr>
            </a:pPr>
            <a:endParaRPr lang="en-GB" sz="1600" dirty="0">
              <a:solidFill>
                <a:srgbClr val="002060"/>
              </a:solidFill>
              <a:latin typeface="Letter-join Plus 38" panose="02000505000000020003" pitchFamily="50" charset="0"/>
            </a:endParaRPr>
          </a:p>
          <a:p>
            <a:pPr marL="285750" indent="-285750">
              <a:buSzPct val="100000"/>
              <a:buFont typeface="Arial" pitchFamily="34"/>
              <a:buChar char="•"/>
              <a:defRPr sz="1800" b="0" i="0" u="none" strike="noStrike" kern="0" cap="none" spc="0" baseline="0">
                <a:solidFill>
                  <a:srgbClr val="000000"/>
                </a:solidFill>
                <a:uFillTx/>
              </a:defRPr>
            </a:pPr>
            <a:r>
              <a:rPr lang="en-GB" sz="2800" dirty="0">
                <a:solidFill>
                  <a:srgbClr val="002060"/>
                </a:solidFill>
                <a:latin typeface="Letter-join Plus 38" panose="02000505000000020003" pitchFamily="50" charset="0"/>
              </a:rPr>
              <a:t>I set homework every Monday which is then due in the following Monday.</a:t>
            </a:r>
          </a:p>
          <a:p>
            <a:pPr marL="285750" indent="-285750">
              <a:buSzPct val="100000"/>
              <a:buFont typeface="Arial" pitchFamily="34"/>
              <a:buChar char="•"/>
              <a:defRPr sz="1800" b="0" i="0" u="none" strike="noStrike" kern="0" cap="none" spc="0" baseline="0">
                <a:solidFill>
                  <a:srgbClr val="000000"/>
                </a:solidFill>
                <a:uFillTx/>
              </a:defRPr>
            </a:pPr>
            <a:r>
              <a:rPr lang="en-GB" sz="2800" b="1" dirty="0">
                <a:solidFill>
                  <a:srgbClr val="FF0000"/>
                </a:solidFill>
                <a:latin typeface="Letter-join Plus 38" panose="02000505000000020003" pitchFamily="50" charset="0"/>
              </a:rPr>
              <a:t>Please ensure that each book is covered in backing to ensure it stays looking great – be creative!</a:t>
            </a:r>
          </a:p>
          <a:p>
            <a:pPr marL="285750" indent="-285750">
              <a:buSzPct val="100000"/>
              <a:buFont typeface="Arial" pitchFamily="34"/>
              <a:buChar char="•"/>
              <a:defRPr sz="1800" b="0" i="0" u="none" strike="noStrike" kern="0" cap="none" spc="0" baseline="0">
                <a:solidFill>
                  <a:srgbClr val="000000"/>
                </a:solidFill>
                <a:uFillTx/>
              </a:defRPr>
            </a:pPr>
            <a:r>
              <a:rPr lang="en-GB" sz="2800" dirty="0">
                <a:solidFill>
                  <a:srgbClr val="002060"/>
                </a:solidFill>
                <a:latin typeface="Letter-join Plus 38" panose="02000505000000020003" pitchFamily="50" charset="0"/>
              </a:rPr>
              <a:t>Each week I will set an English homework and a Maths homework. It should not take longer than 30 minutes. Any problems, then please talk to me. </a:t>
            </a:r>
          </a:p>
          <a:p>
            <a:pPr marL="285750" indent="-285750">
              <a:buSzPct val="100000"/>
              <a:buFont typeface="Arial" pitchFamily="34"/>
              <a:buChar char="•"/>
              <a:defRPr sz="1800" b="0" i="0" u="none" strike="noStrike" kern="0" cap="none" spc="0" baseline="0">
                <a:solidFill>
                  <a:srgbClr val="000000"/>
                </a:solidFill>
                <a:uFillTx/>
              </a:defRPr>
            </a:pPr>
            <a:r>
              <a:rPr lang="en-GB" sz="2800" dirty="0">
                <a:solidFill>
                  <a:srgbClr val="002060"/>
                </a:solidFill>
                <a:latin typeface="Letter-join Plus 38" panose="02000505000000020003" pitchFamily="50" charset="0"/>
              </a:rPr>
              <a:t>We use Doodle Learning for homework, and I will set most Maths homework using this with occasional English too. The login details are in the Reading Records.</a:t>
            </a:r>
          </a:p>
          <a:p>
            <a:pPr marL="285750" indent="-285750">
              <a:buSzPct val="100000"/>
              <a:buFont typeface="Arial" pitchFamily="34"/>
              <a:buChar char="•"/>
              <a:defRPr sz="1800" b="0" i="0" u="none" strike="noStrike" kern="0" cap="none" spc="0" baseline="0">
                <a:solidFill>
                  <a:srgbClr val="000000"/>
                </a:solidFill>
                <a:uFillTx/>
              </a:defRPr>
            </a:pPr>
            <a:r>
              <a:rPr lang="en-GB" sz="2800" dirty="0">
                <a:solidFill>
                  <a:srgbClr val="002060"/>
                </a:solidFill>
                <a:latin typeface="Letter-join Plus 38" panose="02000505000000020003" pitchFamily="50" charset="0"/>
              </a:rPr>
              <a:t>Any homework not completed will mean that your child completes them during Tuesday lunchtime.</a:t>
            </a:r>
          </a:p>
          <a:p>
            <a:pPr marL="285750" indent="-285750">
              <a:buSzPct val="100000"/>
              <a:buFont typeface="Arial" pitchFamily="34"/>
              <a:buChar char="•"/>
              <a:defRPr sz="1800" b="0" i="0" u="none" strike="noStrike" kern="0" cap="none" spc="0" baseline="0">
                <a:solidFill>
                  <a:srgbClr val="000000"/>
                </a:solidFill>
                <a:uFillTx/>
              </a:defRPr>
            </a:pPr>
            <a:r>
              <a:rPr lang="en-GB" sz="2800" dirty="0">
                <a:solidFill>
                  <a:srgbClr val="002060"/>
                </a:solidFill>
                <a:latin typeface="Letter-join Plus 38" panose="02000505000000020003" pitchFamily="50" charset="0"/>
              </a:rPr>
              <a:t>Please talk to me if your child is struggling with homework – it is not meant to be something dreaded by them and you!</a:t>
            </a:r>
          </a:p>
          <a:p>
            <a:pPr marL="285750" indent="-285750">
              <a:buSzPct val="100000"/>
              <a:buFont typeface="Arial" pitchFamily="34"/>
              <a:buChar char="•"/>
              <a:defRPr sz="1800" b="0" i="0" u="none" strike="noStrike" kern="0" cap="none" spc="0" baseline="0">
                <a:solidFill>
                  <a:srgbClr val="000000"/>
                </a:solidFill>
                <a:uFillTx/>
              </a:defRPr>
            </a:pPr>
            <a:endParaRPr lang="en-GB" sz="1600" dirty="0">
              <a:solidFill>
                <a:srgbClr val="002060"/>
              </a:solidFill>
              <a:latin typeface="Letter-join Plus 38" panose="02000505000000020003" pitchFamily="50"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9614" y="128900"/>
            <a:ext cx="1826337" cy="1230938"/>
          </a:xfrm>
          <a:prstGeom prst="rect">
            <a:avLst/>
          </a:prstGeom>
        </p:spPr>
      </p:pic>
    </p:spTree>
    <p:extLst>
      <p:ext uri="{BB962C8B-B14F-4D97-AF65-F5344CB8AC3E}">
        <p14:creationId xmlns:p14="http://schemas.microsoft.com/office/powerpoint/2010/main" val="200555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952" y="862148"/>
            <a:ext cx="12156211" cy="5995852"/>
          </a:xfrm>
        </p:spPr>
        <p:txBody>
          <a:bodyPr>
            <a:normAutofit/>
          </a:bodyPr>
          <a:lstStyle/>
          <a:p>
            <a:r>
              <a:rPr lang="en-GB" sz="3000" dirty="0">
                <a:solidFill>
                  <a:srgbClr val="002060"/>
                </a:solidFill>
                <a:latin typeface="Letter-join Plus 38" panose="02000505000000020003" pitchFamily="50" charset="0"/>
              </a:rPr>
              <a:t>We have two PE sessions a week: Tuesday and Thursday</a:t>
            </a:r>
          </a:p>
          <a:p>
            <a:r>
              <a:rPr lang="en-GB" sz="3000" dirty="0">
                <a:solidFill>
                  <a:srgbClr val="002060"/>
                </a:solidFill>
                <a:latin typeface="Letter-join Plus 38" panose="02000505000000020003" pitchFamily="50" charset="0"/>
              </a:rPr>
              <a:t>Children require a full PE kit each week:-</a:t>
            </a:r>
          </a:p>
          <a:p>
            <a:pPr lvl="1">
              <a:buFont typeface="Wingdings" panose="05000000000000000000" pitchFamily="2" charset="2"/>
              <a:buChar char="§"/>
            </a:pPr>
            <a:r>
              <a:rPr lang="en-GB" sz="3000" dirty="0">
                <a:solidFill>
                  <a:srgbClr val="002060"/>
                </a:solidFill>
                <a:latin typeface="Letter-join Plus 38" panose="02000505000000020003" pitchFamily="50" charset="0"/>
              </a:rPr>
              <a:t>School PE T-shirt</a:t>
            </a:r>
          </a:p>
          <a:p>
            <a:pPr lvl="1">
              <a:buFont typeface="Wingdings" panose="05000000000000000000" pitchFamily="2" charset="2"/>
              <a:buChar char="§"/>
            </a:pPr>
            <a:r>
              <a:rPr lang="en-GB" sz="3000" dirty="0">
                <a:solidFill>
                  <a:srgbClr val="002060"/>
                </a:solidFill>
                <a:latin typeface="Letter-join Plus 38" panose="02000505000000020003" pitchFamily="50" charset="0"/>
              </a:rPr>
              <a:t>Black shorts</a:t>
            </a:r>
          </a:p>
          <a:p>
            <a:pPr lvl="1">
              <a:buFont typeface="Wingdings" panose="05000000000000000000" pitchFamily="2" charset="2"/>
              <a:buChar char="§"/>
            </a:pPr>
            <a:r>
              <a:rPr lang="en-GB" sz="3000" dirty="0">
                <a:solidFill>
                  <a:srgbClr val="002060"/>
                </a:solidFill>
                <a:latin typeface="Letter-join Plus 38" panose="02000505000000020003" pitchFamily="50" charset="0"/>
              </a:rPr>
              <a:t>Trainers (white or dark)</a:t>
            </a:r>
          </a:p>
          <a:p>
            <a:pPr lvl="1">
              <a:buFont typeface="Wingdings" panose="05000000000000000000" pitchFamily="2" charset="2"/>
              <a:buChar char="§"/>
            </a:pPr>
            <a:r>
              <a:rPr lang="en-GB" sz="3000" dirty="0">
                <a:solidFill>
                  <a:srgbClr val="002060"/>
                </a:solidFill>
                <a:latin typeface="Letter-join Plus 38" panose="02000505000000020003" pitchFamily="50" charset="0"/>
              </a:rPr>
              <a:t>Black jogging bottoms and school sweatshirt (especially for outdoor PE and during winter). We go out in MOST weathers!</a:t>
            </a:r>
          </a:p>
          <a:p>
            <a:pPr lvl="1">
              <a:buFont typeface="Wingdings" panose="05000000000000000000" pitchFamily="2" charset="2"/>
              <a:buChar char="§"/>
            </a:pPr>
            <a:r>
              <a:rPr lang="en-GB" sz="3000" dirty="0">
                <a:solidFill>
                  <a:srgbClr val="002060"/>
                </a:solidFill>
                <a:latin typeface="Letter-join Plus 38" panose="02000505000000020003" pitchFamily="50" charset="0"/>
              </a:rPr>
              <a:t>Extra socks – named if possible as I do end up with lots of odd socks!</a:t>
            </a:r>
          </a:p>
          <a:p>
            <a:pPr marL="342900" lvl="1" indent="-342900"/>
            <a:r>
              <a:rPr lang="en-GB" sz="3000" dirty="0">
                <a:solidFill>
                  <a:srgbClr val="002060"/>
                </a:solidFill>
                <a:latin typeface="Letter-join Plus 38" panose="02000505000000020003" pitchFamily="50" charset="0"/>
              </a:rPr>
              <a:t>Long hair has to be tied back, and earrings removed or taped up. Please provide the tape.</a:t>
            </a:r>
          </a:p>
          <a:p>
            <a:pPr marL="342900" lvl="1" indent="-342900"/>
            <a:r>
              <a:rPr lang="en-GB" sz="3000" dirty="0">
                <a:solidFill>
                  <a:srgbClr val="002060"/>
                </a:solidFill>
                <a:latin typeface="Letter-join Plus 38" panose="02000505000000020003" pitchFamily="50" charset="0"/>
              </a:rPr>
              <a:t>Please ensure </a:t>
            </a:r>
            <a:r>
              <a:rPr lang="en-GB" sz="3000" b="1" u="sng" dirty="0">
                <a:solidFill>
                  <a:srgbClr val="002060"/>
                </a:solidFill>
                <a:latin typeface="Letter-join Plus 38" panose="02000505000000020003" pitchFamily="50" charset="0"/>
              </a:rPr>
              <a:t>all</a:t>
            </a:r>
            <a:r>
              <a:rPr lang="en-GB" sz="3000" dirty="0">
                <a:solidFill>
                  <a:srgbClr val="002060"/>
                </a:solidFill>
                <a:latin typeface="Letter-join Plus 38" panose="02000505000000020003" pitchFamily="50" charset="0"/>
              </a:rPr>
              <a:t> items of kit are named.</a:t>
            </a:r>
          </a:p>
        </p:txBody>
      </p:sp>
      <p:sp>
        <p:nvSpPr>
          <p:cNvPr id="4" name="Title 1"/>
          <p:cNvSpPr>
            <a:spLocks noGrp="1"/>
          </p:cNvSpPr>
          <p:nvPr>
            <p:ph type="title"/>
          </p:nvPr>
        </p:nvSpPr>
        <p:spPr>
          <a:xfrm>
            <a:off x="596153" y="284443"/>
            <a:ext cx="10515600" cy="697193"/>
          </a:xfrm>
        </p:spPr>
        <p:txBody>
          <a:bodyPr>
            <a:normAutofit fontScale="90000"/>
          </a:bodyPr>
          <a:lstStyle/>
          <a:p>
            <a:r>
              <a:rPr lang="en-GB" sz="4800" b="1" dirty="0">
                <a:solidFill>
                  <a:srgbClr val="002060"/>
                </a:solidFill>
                <a:latin typeface="Letter-join Plus 38" panose="02000505000000020003" pitchFamily="50" charset="0"/>
              </a:rPr>
              <a:t>PE</a:t>
            </a:r>
          </a:p>
        </p:txBody>
      </p:sp>
      <p:pic>
        <p:nvPicPr>
          <p:cNvPr id="6" name="Picture 5"/>
          <p:cNvPicPr>
            <a:picLocks noChangeAspect="1"/>
          </p:cNvPicPr>
          <p:nvPr/>
        </p:nvPicPr>
        <p:blipFill>
          <a:blip r:embed="rId2" cstate="print"/>
          <a:stretch>
            <a:fillRect/>
          </a:stretch>
        </p:blipFill>
        <p:spPr>
          <a:xfrm>
            <a:off x="9994239" y="141627"/>
            <a:ext cx="1970424" cy="1708791"/>
          </a:xfrm>
          <a:prstGeom prst="rect">
            <a:avLst/>
          </a:prstGeom>
        </p:spPr>
      </p:pic>
    </p:spTree>
    <p:extLst>
      <p:ext uri="{BB962C8B-B14F-4D97-AF65-F5344CB8AC3E}">
        <p14:creationId xmlns:p14="http://schemas.microsoft.com/office/powerpoint/2010/main" val="553839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572" y="1587632"/>
            <a:ext cx="9134623" cy="4905243"/>
          </a:xfrm>
        </p:spPr>
        <p:txBody>
          <a:bodyPr>
            <a:normAutofit/>
          </a:bodyPr>
          <a:lstStyle/>
          <a:p>
            <a:r>
              <a:rPr lang="en-GB" dirty="0">
                <a:solidFill>
                  <a:srgbClr val="002060"/>
                </a:solidFill>
                <a:latin typeface="Letter-join Plus 38" panose="02000505000000020003" pitchFamily="50" charset="0"/>
              </a:rPr>
              <a:t>A healthy snack may be brought into school to be eaten during break time.  Please ensure your child’s snack box is </a:t>
            </a:r>
            <a:r>
              <a:rPr lang="en-GB" dirty="0">
                <a:solidFill>
                  <a:srgbClr val="FF0000"/>
                </a:solidFill>
                <a:latin typeface="Letter-join Plus 38" panose="02000505000000020003" pitchFamily="50" charset="0"/>
              </a:rPr>
              <a:t>labelled</a:t>
            </a:r>
            <a:r>
              <a:rPr lang="en-GB" dirty="0">
                <a:solidFill>
                  <a:srgbClr val="002060"/>
                </a:solidFill>
                <a:latin typeface="Letter-join Plus 38" panose="02000505000000020003" pitchFamily="50" charset="0"/>
              </a:rPr>
              <a:t>.</a:t>
            </a:r>
          </a:p>
          <a:p>
            <a:r>
              <a:rPr lang="en-GB" dirty="0">
                <a:solidFill>
                  <a:srgbClr val="002060"/>
                </a:solidFill>
                <a:latin typeface="Letter-join Plus 38" panose="02000505000000020003" pitchFamily="50" charset="0"/>
              </a:rPr>
              <a:t>A bottle of water may be kept in the classroom.  Again, please ensure the water bottle is </a:t>
            </a:r>
            <a:r>
              <a:rPr lang="en-GB" dirty="0">
                <a:solidFill>
                  <a:srgbClr val="FF0000"/>
                </a:solidFill>
                <a:latin typeface="Letter-join Plus 38" panose="02000505000000020003" pitchFamily="50" charset="0"/>
              </a:rPr>
              <a:t>labelled</a:t>
            </a:r>
            <a:r>
              <a:rPr lang="en-GB" dirty="0">
                <a:solidFill>
                  <a:srgbClr val="002060"/>
                </a:solidFill>
                <a:latin typeface="Letter-join Plus 38" panose="02000505000000020003" pitchFamily="50" charset="0"/>
              </a:rPr>
              <a:t>.</a:t>
            </a:r>
          </a:p>
          <a:p>
            <a:r>
              <a:rPr lang="en-GB" dirty="0">
                <a:solidFill>
                  <a:srgbClr val="002060"/>
                </a:solidFill>
                <a:latin typeface="Letter-join Plus 38" panose="02000505000000020003" pitchFamily="50" charset="0"/>
              </a:rPr>
              <a:t>Stationery: - please ensure you child has access to the following: a handwriting pen (not a biro), a pencil, pencil sharpener, ruler, glue stick and rubber. Colouring pencils are optional. These should be </a:t>
            </a:r>
            <a:r>
              <a:rPr lang="en-GB" dirty="0">
                <a:solidFill>
                  <a:srgbClr val="FF0000"/>
                </a:solidFill>
                <a:latin typeface="Letter-join Plus 38" panose="02000505000000020003" pitchFamily="50" charset="0"/>
              </a:rPr>
              <a:t>named</a:t>
            </a:r>
            <a:r>
              <a:rPr lang="en-GB" dirty="0">
                <a:solidFill>
                  <a:srgbClr val="002060"/>
                </a:solidFill>
                <a:latin typeface="Letter-join Plus 38" panose="02000505000000020003" pitchFamily="50" charset="0"/>
              </a:rPr>
              <a:t>.</a:t>
            </a:r>
          </a:p>
          <a:p>
            <a:r>
              <a:rPr lang="en-GB" dirty="0">
                <a:solidFill>
                  <a:srgbClr val="002060"/>
                </a:solidFill>
                <a:latin typeface="Letter-join Plus 38" panose="02000505000000020003" pitchFamily="50" charset="0"/>
              </a:rPr>
              <a:t>Wellington boots (</a:t>
            </a:r>
            <a:r>
              <a:rPr lang="en-GB" dirty="0">
                <a:solidFill>
                  <a:srgbClr val="FF0000"/>
                </a:solidFill>
                <a:latin typeface="Letter-join Plus 38" panose="02000505000000020003" pitchFamily="50" charset="0"/>
              </a:rPr>
              <a:t>named</a:t>
            </a:r>
            <a:r>
              <a:rPr lang="en-GB" dirty="0">
                <a:solidFill>
                  <a:srgbClr val="002060"/>
                </a:solidFill>
                <a:latin typeface="Letter-join Plus 38" panose="02000505000000020003" pitchFamily="50" charset="0"/>
              </a:rPr>
              <a:t>) should be in school especially for Forest Friday.</a:t>
            </a:r>
          </a:p>
          <a:p>
            <a:endParaRPr lang="en-GB" dirty="0">
              <a:solidFill>
                <a:srgbClr val="002060"/>
              </a:solidFill>
              <a:latin typeface="Letter-join Plus 38" panose="02000505000000020003" pitchFamily="50" charset="0"/>
            </a:endParaRPr>
          </a:p>
          <a:p>
            <a:endParaRPr lang="en-GB" dirty="0">
              <a:solidFill>
                <a:srgbClr val="002060"/>
              </a:solidFill>
              <a:latin typeface="Letter-join Plus 38" panose="02000505000000020003" pitchFamily="50" charset="0"/>
            </a:endParaRPr>
          </a:p>
        </p:txBody>
      </p:sp>
      <p:sp>
        <p:nvSpPr>
          <p:cNvPr id="4" name="Title 1"/>
          <p:cNvSpPr>
            <a:spLocks noGrp="1"/>
          </p:cNvSpPr>
          <p:nvPr>
            <p:ph type="title"/>
          </p:nvPr>
        </p:nvSpPr>
        <p:spPr/>
        <p:txBody>
          <a:bodyPr>
            <a:normAutofit/>
          </a:bodyPr>
          <a:lstStyle/>
          <a:p>
            <a:r>
              <a:rPr lang="en-GB" sz="4800" b="1" dirty="0">
                <a:solidFill>
                  <a:srgbClr val="002060"/>
                </a:solidFill>
                <a:latin typeface="Letter-join Plus 38" panose="02000505000000020003" pitchFamily="50" charset="0"/>
              </a:rPr>
              <a:t>Snacks, water bottles and boots!</a:t>
            </a:r>
          </a:p>
        </p:txBody>
      </p:sp>
      <p:pic>
        <p:nvPicPr>
          <p:cNvPr id="5" name="Picture 4"/>
          <p:cNvPicPr>
            <a:picLocks noChangeAspect="1"/>
          </p:cNvPicPr>
          <p:nvPr/>
        </p:nvPicPr>
        <p:blipFill>
          <a:blip r:embed="rId2" cstate="print"/>
          <a:stretch>
            <a:fillRect/>
          </a:stretch>
        </p:blipFill>
        <p:spPr>
          <a:xfrm>
            <a:off x="9939008" y="375062"/>
            <a:ext cx="1398227" cy="1212570"/>
          </a:xfrm>
          <a:prstGeom prst="rect">
            <a:avLst/>
          </a:prstGeom>
        </p:spPr>
      </p:pic>
      <p:pic>
        <p:nvPicPr>
          <p:cNvPr id="6" name="Picture 5"/>
          <p:cNvPicPr>
            <a:picLocks noChangeAspect="1"/>
          </p:cNvPicPr>
          <p:nvPr/>
        </p:nvPicPr>
        <p:blipFill>
          <a:blip r:embed="rId3" cstate="print"/>
          <a:stretch>
            <a:fillRect/>
          </a:stretch>
        </p:blipFill>
        <p:spPr>
          <a:xfrm>
            <a:off x="11187705" y="1908705"/>
            <a:ext cx="616043" cy="1232086"/>
          </a:xfrm>
          <a:prstGeom prst="rect">
            <a:avLst/>
          </a:prstGeom>
        </p:spPr>
      </p:pic>
      <p:pic>
        <p:nvPicPr>
          <p:cNvPr id="7" name="Picture 6">
            <a:extLst>
              <a:ext uri="{FF2B5EF4-FFF2-40B4-BE49-F238E27FC236}">
                <a16:creationId xmlns:a16="http://schemas.microsoft.com/office/drawing/2014/main" id="{BB5F71D3-8A48-4158-A0F7-6DC6158DF006}"/>
              </a:ext>
            </a:extLst>
          </p:cNvPr>
          <p:cNvPicPr>
            <a:picLocks noChangeAspect="1"/>
          </p:cNvPicPr>
          <p:nvPr/>
        </p:nvPicPr>
        <p:blipFill>
          <a:blip r:embed="rId4"/>
          <a:stretch>
            <a:fillRect/>
          </a:stretch>
        </p:blipFill>
        <p:spPr>
          <a:xfrm>
            <a:off x="9559770" y="1690688"/>
            <a:ext cx="1562209" cy="1668121"/>
          </a:xfrm>
          <a:prstGeom prst="rect">
            <a:avLst/>
          </a:prstGeom>
        </p:spPr>
      </p:pic>
      <p:pic>
        <p:nvPicPr>
          <p:cNvPr id="9" name="Picture 8">
            <a:extLst>
              <a:ext uri="{FF2B5EF4-FFF2-40B4-BE49-F238E27FC236}">
                <a16:creationId xmlns:a16="http://schemas.microsoft.com/office/drawing/2014/main" id="{120AD4A9-3B00-4088-A6D0-ADFFA4232C2D}"/>
              </a:ext>
            </a:extLst>
          </p:cNvPr>
          <p:cNvPicPr>
            <a:picLocks noChangeAspect="1"/>
          </p:cNvPicPr>
          <p:nvPr/>
        </p:nvPicPr>
        <p:blipFill>
          <a:blip r:embed="rId5"/>
          <a:stretch>
            <a:fillRect/>
          </a:stretch>
        </p:blipFill>
        <p:spPr>
          <a:xfrm>
            <a:off x="9734921" y="3250200"/>
            <a:ext cx="1806400" cy="1434172"/>
          </a:xfrm>
          <a:prstGeom prst="rect">
            <a:avLst/>
          </a:prstGeom>
        </p:spPr>
      </p:pic>
    </p:spTree>
    <p:extLst>
      <p:ext uri="{BB962C8B-B14F-4D97-AF65-F5344CB8AC3E}">
        <p14:creationId xmlns:p14="http://schemas.microsoft.com/office/powerpoint/2010/main" val="2728934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solidFill>
                  <a:srgbClr val="002060"/>
                </a:solidFill>
                <a:latin typeface="Letter-join Plus 38" panose="02000505000000020003" pitchFamily="50" charset="0"/>
              </a:rPr>
              <a:t>Website</a:t>
            </a:r>
          </a:p>
        </p:txBody>
      </p:sp>
      <p:sp>
        <p:nvSpPr>
          <p:cNvPr id="3" name="Content Placeholder 2"/>
          <p:cNvSpPr>
            <a:spLocks noGrp="1"/>
          </p:cNvSpPr>
          <p:nvPr>
            <p:ph idx="1"/>
          </p:nvPr>
        </p:nvSpPr>
        <p:spPr/>
        <p:txBody>
          <a:bodyPr/>
          <a:lstStyle/>
          <a:p>
            <a:pPr marL="0" indent="0">
              <a:buNone/>
            </a:pPr>
            <a:r>
              <a:rPr lang="en-GB" sz="4000" dirty="0">
                <a:solidFill>
                  <a:srgbClr val="002060"/>
                </a:solidFill>
                <a:latin typeface="Letter-join Plus 38" panose="02000505000000020003" pitchFamily="50" charset="0"/>
              </a:rPr>
              <a:t>Our class page contains: </a:t>
            </a:r>
          </a:p>
          <a:p>
            <a:r>
              <a:rPr lang="en-GB" sz="4000" dirty="0">
                <a:solidFill>
                  <a:srgbClr val="002060"/>
                </a:solidFill>
                <a:latin typeface="Letter-join Plus 38" panose="02000505000000020003" pitchFamily="50" charset="0"/>
              </a:rPr>
              <a:t>Spelling grids </a:t>
            </a:r>
          </a:p>
          <a:p>
            <a:r>
              <a:rPr lang="en-GB" sz="4000" dirty="0">
                <a:solidFill>
                  <a:srgbClr val="002060"/>
                </a:solidFill>
                <a:latin typeface="Letter-join Plus 38" panose="02000505000000020003" pitchFamily="50" charset="0"/>
              </a:rPr>
              <a:t>Useful learning links </a:t>
            </a:r>
          </a:p>
          <a:p>
            <a:r>
              <a:rPr lang="en-GB" sz="4000" dirty="0">
                <a:solidFill>
                  <a:srgbClr val="002060"/>
                </a:solidFill>
                <a:latin typeface="Letter-join Plus 38" panose="02000505000000020003" pitchFamily="50" charset="0"/>
              </a:rPr>
              <a:t>This presentation!</a:t>
            </a:r>
          </a:p>
          <a:p>
            <a:pPr marL="0" indent="0">
              <a:buNone/>
            </a:pPr>
            <a:endParaRPr lang="en-GB" dirty="0">
              <a:solidFill>
                <a:srgbClr val="002060"/>
              </a:solidFill>
              <a:latin typeface="Letter-join Plus 38" panose="02000505000000020003" pitchFamily="50" charset="0"/>
            </a:endParaRPr>
          </a:p>
        </p:txBody>
      </p:sp>
    </p:spTree>
    <p:extLst>
      <p:ext uri="{BB962C8B-B14F-4D97-AF65-F5344CB8AC3E}">
        <p14:creationId xmlns:p14="http://schemas.microsoft.com/office/powerpoint/2010/main" val="896498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stretch>
            <a:fillRect/>
          </a:stretch>
        </p:blipFill>
        <p:spPr>
          <a:xfrm>
            <a:off x="5253037" y="2648744"/>
            <a:ext cx="1685925" cy="2705100"/>
          </a:xfrm>
          <a:prstGeom prst="rect">
            <a:avLst/>
          </a:prstGeom>
        </p:spPr>
      </p:pic>
      <p:sp>
        <p:nvSpPr>
          <p:cNvPr id="4" name="Title 1"/>
          <p:cNvSpPr>
            <a:spLocks noGrp="1"/>
          </p:cNvSpPr>
          <p:nvPr>
            <p:ph type="title"/>
          </p:nvPr>
        </p:nvSpPr>
        <p:spPr>
          <a:xfrm>
            <a:off x="838200" y="647512"/>
            <a:ext cx="10515600" cy="1325563"/>
          </a:xfrm>
        </p:spPr>
        <p:txBody>
          <a:bodyPr>
            <a:normAutofit/>
          </a:bodyPr>
          <a:lstStyle/>
          <a:p>
            <a:pPr algn="ctr"/>
            <a:r>
              <a:rPr lang="en-GB" sz="6000" b="1" dirty="0">
                <a:solidFill>
                  <a:srgbClr val="002060"/>
                </a:solidFill>
                <a:latin typeface="Letter-join Plus 38" panose="02000505000000020003" pitchFamily="50" charset="0"/>
              </a:rPr>
              <a:t>Any Questions?</a:t>
            </a:r>
          </a:p>
        </p:txBody>
      </p:sp>
    </p:spTree>
    <p:extLst>
      <p:ext uri="{BB962C8B-B14F-4D97-AF65-F5344CB8AC3E}">
        <p14:creationId xmlns:p14="http://schemas.microsoft.com/office/powerpoint/2010/main" val="11598229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404fbab-35c3-4e69-add5-e1d5bd538eab">
      <Terms xmlns="http://schemas.microsoft.com/office/infopath/2007/PartnerControls"/>
    </lcf76f155ced4ddcb4097134ff3c332f>
    <TaxCatchAll xmlns="16914e24-3462-41b3-bbe7-dbe16550c3d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0D96D23582D4246AA582976AB068864" ma:contentTypeVersion="16" ma:contentTypeDescription="Create a new document." ma:contentTypeScope="" ma:versionID="282c0350e8d206d4bed82d479433206e">
  <xsd:schema xmlns:xsd="http://www.w3.org/2001/XMLSchema" xmlns:xs="http://www.w3.org/2001/XMLSchema" xmlns:p="http://schemas.microsoft.com/office/2006/metadata/properties" xmlns:ns2="1404fbab-35c3-4e69-add5-e1d5bd538eab" xmlns:ns3="16914e24-3462-41b3-bbe7-dbe16550c3de" targetNamespace="http://schemas.microsoft.com/office/2006/metadata/properties" ma:root="true" ma:fieldsID="75120037cfeb1d3f7006b86b11631fe0" ns2:_="" ns3:_="">
    <xsd:import namespace="1404fbab-35c3-4e69-add5-e1d5bd538eab"/>
    <xsd:import namespace="16914e24-3462-41b3-bbe7-dbe16550c3d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04fbab-35c3-4e69-add5-e1d5bd538e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e133eb1-bcf1-4718-b59b-3729ee6fa7be"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914e24-3462-41b3-bbe7-dbe16550c3d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d161ce5-5f85-4946-9c64-d67621ab42ca}" ma:internalName="TaxCatchAll" ma:showField="CatchAllData" ma:web="16914e24-3462-41b3-bbe7-dbe16550c3de">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BED403-5706-4630-95A1-328FAB124E61}">
  <ds:schemaRef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purl.org/dc/terms/"/>
    <ds:schemaRef ds:uri="16914e24-3462-41b3-bbe7-dbe16550c3de"/>
    <ds:schemaRef ds:uri="1404fbab-35c3-4e69-add5-e1d5bd538eab"/>
    <ds:schemaRef ds:uri="http://www.w3.org/XML/1998/namespace"/>
  </ds:schemaRefs>
</ds:datastoreItem>
</file>

<file path=customXml/itemProps2.xml><?xml version="1.0" encoding="utf-8"?>
<ds:datastoreItem xmlns:ds="http://schemas.openxmlformats.org/officeDocument/2006/customXml" ds:itemID="{9831CB34-C602-44C6-8D98-CC8B6E7C58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04fbab-35c3-4e69-add5-e1d5bd538eab"/>
    <ds:schemaRef ds:uri="16914e24-3462-41b3-bbe7-dbe16550c3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304CB1-6B27-41DC-952E-E61CC774B4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1420</TotalTime>
  <Words>857</Words>
  <Application>Microsoft Office PowerPoint</Application>
  <PresentationFormat>Widescreen</PresentationFormat>
  <Paragraphs>69</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Letter-join Plus 38</vt:lpstr>
      <vt:lpstr>Wingdings</vt:lpstr>
      <vt:lpstr>Office Theme</vt:lpstr>
      <vt:lpstr>PowerPoint Presentation</vt:lpstr>
      <vt:lpstr>PowerPoint Presentation</vt:lpstr>
      <vt:lpstr>PowerPoint Presentation</vt:lpstr>
      <vt:lpstr>Our Aims: </vt:lpstr>
      <vt:lpstr>Timetable: </vt:lpstr>
      <vt:lpstr>Maths Lessons</vt:lpstr>
      <vt:lpstr>Multiplication Check – Year 4 children</vt:lpstr>
      <vt:lpstr>English Lessons </vt:lpstr>
      <vt:lpstr>Spelling – Home Learning </vt:lpstr>
      <vt:lpstr>Reading – Home Learning</vt:lpstr>
      <vt:lpstr>Homework</vt:lpstr>
      <vt:lpstr>PE</vt:lpstr>
      <vt:lpstr>Snacks, water bottles and boots!</vt:lpstr>
      <vt:lpstr>Website</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Fry</dc:creator>
  <cp:lastModifiedBy>Al Needle</cp:lastModifiedBy>
  <cp:revision>65</cp:revision>
  <cp:lastPrinted>2016-09-19T12:22:54Z</cp:lastPrinted>
  <dcterms:created xsi:type="dcterms:W3CDTF">2014-09-14T15:10:20Z</dcterms:created>
  <dcterms:modified xsi:type="dcterms:W3CDTF">2026-09-08T17:59:52Z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0x01010080D96D23582D4246AA582976AB068864</vt:lpwstr>
  </property>
  <property fmtid="{D5CDD505-2E9C-101B-9397-08002B2CF9AE}" pid="3" name="MediaServiceImageTags">
    <vt:lpwstr/>
  </property>
</Properties>
</file>