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58" r:id="rId6"/>
    <p:sldId id="261" r:id="rId7"/>
    <p:sldId id="267" r:id="rId8"/>
    <p:sldId id="266"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559" autoAdjust="0"/>
    <p:restoredTop sz="94660"/>
  </p:normalViewPr>
  <p:slideViewPr>
    <p:cSldViewPr snapToGrid="0">
      <p:cViewPr varScale="1">
        <p:scale>
          <a:sx n="64" d="100"/>
          <a:sy n="64" d="100"/>
        </p:scale>
        <p:origin x="102"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0E6DE73-61ED-4F2F-B4F5-75AA86234F71}"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062F9A6F-A999-438F-B309-2317A2FFB24A}">
      <dgm:prSet/>
      <dgm:spPr/>
      <dgm:t>
        <a:bodyPr/>
        <a:lstStyle/>
        <a:p>
          <a:r>
            <a:rPr lang="en-GB"/>
            <a:t>Mornings are focussed on learning English and Maths and the afternoons are used for the rest of the curriculum subjects which are usually linked to our termly topic.</a:t>
          </a:r>
          <a:endParaRPr lang="en-US"/>
        </a:p>
      </dgm:t>
    </dgm:pt>
    <dgm:pt modelId="{FB0480A3-1252-4564-BDC0-5022BA46F051}" type="parTrans" cxnId="{C5A09F7E-BBDB-413D-BBB1-FDFB3C62B9A1}">
      <dgm:prSet/>
      <dgm:spPr/>
      <dgm:t>
        <a:bodyPr/>
        <a:lstStyle/>
        <a:p>
          <a:endParaRPr lang="en-US"/>
        </a:p>
      </dgm:t>
    </dgm:pt>
    <dgm:pt modelId="{0C0A4421-0700-437D-AB6C-197A6473BB15}" type="sibTrans" cxnId="{C5A09F7E-BBDB-413D-BBB1-FDFB3C62B9A1}">
      <dgm:prSet/>
      <dgm:spPr/>
      <dgm:t>
        <a:bodyPr/>
        <a:lstStyle/>
        <a:p>
          <a:endParaRPr lang="en-US"/>
        </a:p>
      </dgm:t>
    </dgm:pt>
    <dgm:pt modelId="{D0F4DE42-BF56-4908-8F71-109C946B83FA}">
      <dgm:prSet/>
      <dgm:spPr/>
      <dgm:t>
        <a:bodyPr/>
        <a:lstStyle/>
        <a:p>
          <a:r>
            <a:rPr lang="en-GB"/>
            <a:t>We have handwriting sessions twice a week, as well as free reading time (E.R.I.C, or ‘Everyone Reading In Class’).  They also have the opportunity to read independently in class as part of the Guided Reading carousel.</a:t>
          </a:r>
          <a:endParaRPr lang="en-US"/>
        </a:p>
      </dgm:t>
    </dgm:pt>
    <dgm:pt modelId="{D144E1A1-CBFD-4268-B9E6-2184D47A8F8C}" type="parTrans" cxnId="{A091A1C1-E827-4150-8DAF-F938DC69111D}">
      <dgm:prSet/>
      <dgm:spPr/>
      <dgm:t>
        <a:bodyPr/>
        <a:lstStyle/>
        <a:p>
          <a:endParaRPr lang="en-US"/>
        </a:p>
      </dgm:t>
    </dgm:pt>
    <dgm:pt modelId="{0B061A91-91AC-40B1-84A1-AC967CD70BB3}" type="sibTrans" cxnId="{A091A1C1-E827-4150-8DAF-F938DC69111D}">
      <dgm:prSet/>
      <dgm:spPr/>
      <dgm:t>
        <a:bodyPr/>
        <a:lstStyle/>
        <a:p>
          <a:endParaRPr lang="en-US"/>
        </a:p>
      </dgm:t>
    </dgm:pt>
    <dgm:pt modelId="{0C3C95AD-BDE8-4D4C-93A6-1068E476FCB3}">
      <dgm:prSet/>
      <dgm:spPr/>
      <dgm:t>
        <a:bodyPr/>
        <a:lstStyle/>
        <a:p>
          <a:r>
            <a:rPr lang="en-GB"/>
            <a:t>PE is on a Tuesday and Thursday afternoon. Your child will need to bring a pair of trainers and spare socks as well as the Aston Rowant black jumper and red t-shirt. PE kit must come in on Monday and can come home Friday.  </a:t>
          </a:r>
          <a:endParaRPr lang="en-US"/>
        </a:p>
      </dgm:t>
    </dgm:pt>
    <dgm:pt modelId="{438E7A8F-7D82-467B-B951-6172DEC4093A}" type="parTrans" cxnId="{33ED4EB2-B05C-4E68-A201-4E71168DA1E6}">
      <dgm:prSet/>
      <dgm:spPr/>
      <dgm:t>
        <a:bodyPr/>
        <a:lstStyle/>
        <a:p>
          <a:endParaRPr lang="en-US"/>
        </a:p>
      </dgm:t>
    </dgm:pt>
    <dgm:pt modelId="{9E7082BB-6019-42BE-8931-D764150B022F}" type="sibTrans" cxnId="{33ED4EB2-B05C-4E68-A201-4E71168DA1E6}">
      <dgm:prSet/>
      <dgm:spPr/>
      <dgm:t>
        <a:bodyPr/>
        <a:lstStyle/>
        <a:p>
          <a:endParaRPr lang="en-US"/>
        </a:p>
      </dgm:t>
    </dgm:pt>
    <dgm:pt modelId="{FB3F4D4A-11DF-4D8C-BC45-2C3C86B45FF9}">
      <dgm:prSet/>
      <dgm:spPr/>
      <dgm:t>
        <a:bodyPr/>
        <a:lstStyle/>
        <a:p>
          <a:r>
            <a:rPr lang="en-GB"/>
            <a:t>The full timetable for Autumn Winter term can be downloaded from the website, but here is a quick glimpse:</a:t>
          </a:r>
          <a:endParaRPr lang="en-US"/>
        </a:p>
      </dgm:t>
    </dgm:pt>
    <dgm:pt modelId="{5B72528A-9385-415F-BC8D-1A88C0CAA6B5}" type="parTrans" cxnId="{C2EA9510-6EEC-490A-9B83-F03ADEE72E84}">
      <dgm:prSet/>
      <dgm:spPr/>
      <dgm:t>
        <a:bodyPr/>
        <a:lstStyle/>
        <a:p>
          <a:endParaRPr lang="en-US"/>
        </a:p>
      </dgm:t>
    </dgm:pt>
    <dgm:pt modelId="{2E7E48B8-C3E7-48D2-9192-C852C2F414AC}" type="sibTrans" cxnId="{C2EA9510-6EEC-490A-9B83-F03ADEE72E84}">
      <dgm:prSet/>
      <dgm:spPr/>
      <dgm:t>
        <a:bodyPr/>
        <a:lstStyle/>
        <a:p>
          <a:endParaRPr lang="en-US"/>
        </a:p>
      </dgm:t>
    </dgm:pt>
    <dgm:pt modelId="{42E358DB-E53D-44A9-A4E7-4B065E8162A4}" type="pres">
      <dgm:prSet presAssocID="{F0E6DE73-61ED-4F2F-B4F5-75AA86234F71}" presName="root" presStyleCnt="0">
        <dgm:presLayoutVars>
          <dgm:dir/>
          <dgm:resizeHandles val="exact"/>
        </dgm:presLayoutVars>
      </dgm:prSet>
      <dgm:spPr/>
    </dgm:pt>
    <dgm:pt modelId="{07DDEF82-A489-4C27-B33D-8DB7FFEC86EE}" type="pres">
      <dgm:prSet presAssocID="{062F9A6F-A999-438F-B309-2317A2FFB24A}" presName="compNode" presStyleCnt="0"/>
      <dgm:spPr/>
    </dgm:pt>
    <dgm:pt modelId="{5A5115B8-2FA9-4C8B-B127-DBD260E557FD}" type="pres">
      <dgm:prSet presAssocID="{062F9A6F-A999-438F-B309-2317A2FFB24A}" presName="bgRect" presStyleLbl="bgShp" presStyleIdx="0" presStyleCnt="4"/>
      <dgm:spPr/>
    </dgm:pt>
    <dgm:pt modelId="{A2DC0833-37E5-48E6-937B-5BF12993D098}" type="pres">
      <dgm:prSet presAssocID="{062F9A6F-A999-438F-B309-2317A2FFB24A}"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1AB0B09F-EDE1-4628-B131-B08E31440E2B}" type="pres">
      <dgm:prSet presAssocID="{062F9A6F-A999-438F-B309-2317A2FFB24A}" presName="spaceRect" presStyleCnt="0"/>
      <dgm:spPr/>
    </dgm:pt>
    <dgm:pt modelId="{A45AFBEB-7CCB-4792-BAD9-570AD9CACBB6}" type="pres">
      <dgm:prSet presAssocID="{062F9A6F-A999-438F-B309-2317A2FFB24A}" presName="parTx" presStyleLbl="revTx" presStyleIdx="0" presStyleCnt="4">
        <dgm:presLayoutVars>
          <dgm:chMax val="0"/>
          <dgm:chPref val="0"/>
        </dgm:presLayoutVars>
      </dgm:prSet>
      <dgm:spPr/>
    </dgm:pt>
    <dgm:pt modelId="{5CC8C657-1B7C-4996-8091-9F90BE307A04}" type="pres">
      <dgm:prSet presAssocID="{0C0A4421-0700-437D-AB6C-197A6473BB15}" presName="sibTrans" presStyleCnt="0"/>
      <dgm:spPr/>
    </dgm:pt>
    <dgm:pt modelId="{1E3468A2-7505-4390-9509-FDF20909133A}" type="pres">
      <dgm:prSet presAssocID="{D0F4DE42-BF56-4908-8F71-109C946B83FA}" presName="compNode" presStyleCnt="0"/>
      <dgm:spPr/>
    </dgm:pt>
    <dgm:pt modelId="{9C36C1BB-B7FC-4379-9DEA-580E94D02F78}" type="pres">
      <dgm:prSet presAssocID="{D0F4DE42-BF56-4908-8F71-109C946B83FA}" presName="bgRect" presStyleLbl="bgShp" presStyleIdx="1" presStyleCnt="4"/>
      <dgm:spPr/>
    </dgm:pt>
    <dgm:pt modelId="{CE96AC36-C474-4012-8446-EEB2B757A5FA}" type="pres">
      <dgm:prSet presAssocID="{D0F4DE42-BF56-4908-8F71-109C946B83FA}"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ncil"/>
        </a:ext>
      </dgm:extLst>
    </dgm:pt>
    <dgm:pt modelId="{CBAEC554-6270-4652-9A9C-FC50A614CC64}" type="pres">
      <dgm:prSet presAssocID="{D0F4DE42-BF56-4908-8F71-109C946B83FA}" presName="spaceRect" presStyleCnt="0"/>
      <dgm:spPr/>
    </dgm:pt>
    <dgm:pt modelId="{42CE1533-FC3A-4CBD-A693-2DF3E3A26908}" type="pres">
      <dgm:prSet presAssocID="{D0F4DE42-BF56-4908-8F71-109C946B83FA}" presName="parTx" presStyleLbl="revTx" presStyleIdx="1" presStyleCnt="4">
        <dgm:presLayoutVars>
          <dgm:chMax val="0"/>
          <dgm:chPref val="0"/>
        </dgm:presLayoutVars>
      </dgm:prSet>
      <dgm:spPr/>
    </dgm:pt>
    <dgm:pt modelId="{6725AD30-C614-4FA5-8923-21208DD746D3}" type="pres">
      <dgm:prSet presAssocID="{0B061A91-91AC-40B1-84A1-AC967CD70BB3}" presName="sibTrans" presStyleCnt="0"/>
      <dgm:spPr/>
    </dgm:pt>
    <dgm:pt modelId="{E87B2E31-AB76-4354-B264-EC3D8EB65C1A}" type="pres">
      <dgm:prSet presAssocID="{0C3C95AD-BDE8-4D4C-93A6-1068E476FCB3}" presName="compNode" presStyleCnt="0"/>
      <dgm:spPr/>
    </dgm:pt>
    <dgm:pt modelId="{2E51B08F-E9B3-467A-B812-92C953C1AF78}" type="pres">
      <dgm:prSet presAssocID="{0C3C95AD-BDE8-4D4C-93A6-1068E476FCB3}" presName="bgRect" presStyleLbl="bgShp" presStyleIdx="2" presStyleCnt="4"/>
      <dgm:spPr/>
    </dgm:pt>
    <dgm:pt modelId="{7DB6CD48-7E9B-42EE-8E6E-A06FECB55412}" type="pres">
      <dgm:prSet presAssocID="{0C3C95AD-BDE8-4D4C-93A6-1068E476FCB3}"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hoe"/>
        </a:ext>
      </dgm:extLst>
    </dgm:pt>
    <dgm:pt modelId="{41A2A803-DF76-4998-B5EF-0945B13AFF96}" type="pres">
      <dgm:prSet presAssocID="{0C3C95AD-BDE8-4D4C-93A6-1068E476FCB3}" presName="spaceRect" presStyleCnt="0"/>
      <dgm:spPr/>
    </dgm:pt>
    <dgm:pt modelId="{8AEA7376-6522-4F85-BFF4-4DB668FFB843}" type="pres">
      <dgm:prSet presAssocID="{0C3C95AD-BDE8-4D4C-93A6-1068E476FCB3}" presName="parTx" presStyleLbl="revTx" presStyleIdx="2" presStyleCnt="4">
        <dgm:presLayoutVars>
          <dgm:chMax val="0"/>
          <dgm:chPref val="0"/>
        </dgm:presLayoutVars>
      </dgm:prSet>
      <dgm:spPr/>
    </dgm:pt>
    <dgm:pt modelId="{212374E1-81DD-4EFC-BC69-3FFC376CCBCB}" type="pres">
      <dgm:prSet presAssocID="{9E7082BB-6019-42BE-8931-D764150B022F}" presName="sibTrans" presStyleCnt="0"/>
      <dgm:spPr/>
    </dgm:pt>
    <dgm:pt modelId="{B8F95FB5-C2CF-4D4D-8955-4AF2A4450E27}" type="pres">
      <dgm:prSet presAssocID="{FB3F4D4A-11DF-4D8C-BC45-2C3C86B45FF9}" presName="compNode" presStyleCnt="0"/>
      <dgm:spPr/>
    </dgm:pt>
    <dgm:pt modelId="{68136DFD-E8F0-4BF2-B178-F54D43D067C1}" type="pres">
      <dgm:prSet presAssocID="{FB3F4D4A-11DF-4D8C-BC45-2C3C86B45FF9}" presName="bgRect" presStyleLbl="bgShp" presStyleIdx="3" presStyleCnt="4"/>
      <dgm:spPr/>
    </dgm:pt>
    <dgm:pt modelId="{A4A6605D-5F06-445A-A8CA-38DCBBA189C7}" type="pres">
      <dgm:prSet presAssocID="{FB3F4D4A-11DF-4D8C-BC45-2C3C86B45FF9}"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Pumpkin"/>
        </a:ext>
      </dgm:extLst>
    </dgm:pt>
    <dgm:pt modelId="{0A994CA2-D4D7-4E2E-A505-3D45B117EDB0}" type="pres">
      <dgm:prSet presAssocID="{FB3F4D4A-11DF-4D8C-BC45-2C3C86B45FF9}" presName="spaceRect" presStyleCnt="0"/>
      <dgm:spPr/>
    </dgm:pt>
    <dgm:pt modelId="{9539BFD5-6717-4078-BE5F-10D4B4BE876D}" type="pres">
      <dgm:prSet presAssocID="{FB3F4D4A-11DF-4D8C-BC45-2C3C86B45FF9}" presName="parTx" presStyleLbl="revTx" presStyleIdx="3" presStyleCnt="4">
        <dgm:presLayoutVars>
          <dgm:chMax val="0"/>
          <dgm:chPref val="0"/>
        </dgm:presLayoutVars>
      </dgm:prSet>
      <dgm:spPr/>
    </dgm:pt>
  </dgm:ptLst>
  <dgm:cxnLst>
    <dgm:cxn modelId="{C2EA9510-6EEC-490A-9B83-F03ADEE72E84}" srcId="{F0E6DE73-61ED-4F2F-B4F5-75AA86234F71}" destId="{FB3F4D4A-11DF-4D8C-BC45-2C3C86B45FF9}" srcOrd="3" destOrd="0" parTransId="{5B72528A-9385-415F-BC8D-1A88C0CAA6B5}" sibTransId="{2E7E48B8-C3E7-48D2-9192-C852C2F414AC}"/>
    <dgm:cxn modelId="{FB28F64D-CC3C-47FF-86CA-A259390DC072}" type="presOf" srcId="{0C3C95AD-BDE8-4D4C-93A6-1068E476FCB3}" destId="{8AEA7376-6522-4F85-BFF4-4DB668FFB843}" srcOrd="0" destOrd="0" presId="urn:microsoft.com/office/officeart/2018/2/layout/IconVerticalSolidList"/>
    <dgm:cxn modelId="{78CA6676-EE96-488D-A26C-98DF1089AA88}" type="presOf" srcId="{D0F4DE42-BF56-4908-8F71-109C946B83FA}" destId="{42CE1533-FC3A-4CBD-A693-2DF3E3A26908}" srcOrd="0" destOrd="0" presId="urn:microsoft.com/office/officeart/2018/2/layout/IconVerticalSolidList"/>
    <dgm:cxn modelId="{04576777-4E0A-425C-97A0-1861FF7E6890}" type="presOf" srcId="{FB3F4D4A-11DF-4D8C-BC45-2C3C86B45FF9}" destId="{9539BFD5-6717-4078-BE5F-10D4B4BE876D}" srcOrd="0" destOrd="0" presId="urn:microsoft.com/office/officeart/2018/2/layout/IconVerticalSolidList"/>
    <dgm:cxn modelId="{C5A09F7E-BBDB-413D-BBB1-FDFB3C62B9A1}" srcId="{F0E6DE73-61ED-4F2F-B4F5-75AA86234F71}" destId="{062F9A6F-A999-438F-B309-2317A2FFB24A}" srcOrd="0" destOrd="0" parTransId="{FB0480A3-1252-4564-BDC0-5022BA46F051}" sibTransId="{0C0A4421-0700-437D-AB6C-197A6473BB15}"/>
    <dgm:cxn modelId="{A603D28B-AB38-4205-A7DF-0F8F8B74445A}" type="presOf" srcId="{F0E6DE73-61ED-4F2F-B4F5-75AA86234F71}" destId="{42E358DB-E53D-44A9-A4E7-4B065E8162A4}" srcOrd="0" destOrd="0" presId="urn:microsoft.com/office/officeart/2018/2/layout/IconVerticalSolidList"/>
    <dgm:cxn modelId="{33ED4EB2-B05C-4E68-A201-4E71168DA1E6}" srcId="{F0E6DE73-61ED-4F2F-B4F5-75AA86234F71}" destId="{0C3C95AD-BDE8-4D4C-93A6-1068E476FCB3}" srcOrd="2" destOrd="0" parTransId="{438E7A8F-7D82-467B-B951-6172DEC4093A}" sibTransId="{9E7082BB-6019-42BE-8931-D764150B022F}"/>
    <dgm:cxn modelId="{A091A1C1-E827-4150-8DAF-F938DC69111D}" srcId="{F0E6DE73-61ED-4F2F-B4F5-75AA86234F71}" destId="{D0F4DE42-BF56-4908-8F71-109C946B83FA}" srcOrd="1" destOrd="0" parTransId="{D144E1A1-CBFD-4268-B9E6-2184D47A8F8C}" sibTransId="{0B061A91-91AC-40B1-84A1-AC967CD70BB3}"/>
    <dgm:cxn modelId="{6131FFD1-271B-4276-88F3-8A3EA2A83F93}" type="presOf" srcId="{062F9A6F-A999-438F-B309-2317A2FFB24A}" destId="{A45AFBEB-7CCB-4792-BAD9-570AD9CACBB6}" srcOrd="0" destOrd="0" presId="urn:microsoft.com/office/officeart/2018/2/layout/IconVerticalSolidList"/>
    <dgm:cxn modelId="{FE11A857-50B4-485A-ACE1-175726B571B5}" type="presParOf" srcId="{42E358DB-E53D-44A9-A4E7-4B065E8162A4}" destId="{07DDEF82-A489-4C27-B33D-8DB7FFEC86EE}" srcOrd="0" destOrd="0" presId="urn:microsoft.com/office/officeart/2018/2/layout/IconVerticalSolidList"/>
    <dgm:cxn modelId="{A27466C0-05F9-46AD-8994-7D34CC96E62D}" type="presParOf" srcId="{07DDEF82-A489-4C27-B33D-8DB7FFEC86EE}" destId="{5A5115B8-2FA9-4C8B-B127-DBD260E557FD}" srcOrd="0" destOrd="0" presId="urn:microsoft.com/office/officeart/2018/2/layout/IconVerticalSolidList"/>
    <dgm:cxn modelId="{C9B92D75-AFFD-4381-A81F-BCD2C1D6F28E}" type="presParOf" srcId="{07DDEF82-A489-4C27-B33D-8DB7FFEC86EE}" destId="{A2DC0833-37E5-48E6-937B-5BF12993D098}" srcOrd="1" destOrd="0" presId="urn:microsoft.com/office/officeart/2018/2/layout/IconVerticalSolidList"/>
    <dgm:cxn modelId="{40D03BDB-D456-47F2-BC73-29FA742EC66F}" type="presParOf" srcId="{07DDEF82-A489-4C27-B33D-8DB7FFEC86EE}" destId="{1AB0B09F-EDE1-4628-B131-B08E31440E2B}" srcOrd="2" destOrd="0" presId="urn:microsoft.com/office/officeart/2018/2/layout/IconVerticalSolidList"/>
    <dgm:cxn modelId="{74F22E31-5F08-43A4-8DCE-E5A7C0119564}" type="presParOf" srcId="{07DDEF82-A489-4C27-B33D-8DB7FFEC86EE}" destId="{A45AFBEB-7CCB-4792-BAD9-570AD9CACBB6}" srcOrd="3" destOrd="0" presId="urn:microsoft.com/office/officeart/2018/2/layout/IconVerticalSolidList"/>
    <dgm:cxn modelId="{65B5F561-1996-4FB4-8459-B4BF69C40060}" type="presParOf" srcId="{42E358DB-E53D-44A9-A4E7-4B065E8162A4}" destId="{5CC8C657-1B7C-4996-8091-9F90BE307A04}" srcOrd="1" destOrd="0" presId="urn:microsoft.com/office/officeart/2018/2/layout/IconVerticalSolidList"/>
    <dgm:cxn modelId="{1945B6BF-927F-49E1-9F6E-066740862E98}" type="presParOf" srcId="{42E358DB-E53D-44A9-A4E7-4B065E8162A4}" destId="{1E3468A2-7505-4390-9509-FDF20909133A}" srcOrd="2" destOrd="0" presId="urn:microsoft.com/office/officeart/2018/2/layout/IconVerticalSolidList"/>
    <dgm:cxn modelId="{D11693DE-859C-4B21-B7FD-09562066047A}" type="presParOf" srcId="{1E3468A2-7505-4390-9509-FDF20909133A}" destId="{9C36C1BB-B7FC-4379-9DEA-580E94D02F78}" srcOrd="0" destOrd="0" presId="urn:microsoft.com/office/officeart/2018/2/layout/IconVerticalSolidList"/>
    <dgm:cxn modelId="{0BB2E6B2-E969-46D6-AB48-CBBBD47290A0}" type="presParOf" srcId="{1E3468A2-7505-4390-9509-FDF20909133A}" destId="{CE96AC36-C474-4012-8446-EEB2B757A5FA}" srcOrd="1" destOrd="0" presId="urn:microsoft.com/office/officeart/2018/2/layout/IconVerticalSolidList"/>
    <dgm:cxn modelId="{A9FCE7C0-3D6E-409C-8292-E350BD295FFE}" type="presParOf" srcId="{1E3468A2-7505-4390-9509-FDF20909133A}" destId="{CBAEC554-6270-4652-9A9C-FC50A614CC64}" srcOrd="2" destOrd="0" presId="urn:microsoft.com/office/officeart/2018/2/layout/IconVerticalSolidList"/>
    <dgm:cxn modelId="{184DC9FE-D00F-428F-9037-B1FDCE623D33}" type="presParOf" srcId="{1E3468A2-7505-4390-9509-FDF20909133A}" destId="{42CE1533-FC3A-4CBD-A693-2DF3E3A26908}" srcOrd="3" destOrd="0" presId="urn:microsoft.com/office/officeart/2018/2/layout/IconVerticalSolidList"/>
    <dgm:cxn modelId="{426308A8-1A98-42A6-B750-AC69BCBD6AAA}" type="presParOf" srcId="{42E358DB-E53D-44A9-A4E7-4B065E8162A4}" destId="{6725AD30-C614-4FA5-8923-21208DD746D3}" srcOrd="3" destOrd="0" presId="urn:microsoft.com/office/officeart/2018/2/layout/IconVerticalSolidList"/>
    <dgm:cxn modelId="{25970078-8082-481D-A569-F89E970A35FE}" type="presParOf" srcId="{42E358DB-E53D-44A9-A4E7-4B065E8162A4}" destId="{E87B2E31-AB76-4354-B264-EC3D8EB65C1A}" srcOrd="4" destOrd="0" presId="urn:microsoft.com/office/officeart/2018/2/layout/IconVerticalSolidList"/>
    <dgm:cxn modelId="{4E22BADB-C538-4B58-A685-AE65E90187E0}" type="presParOf" srcId="{E87B2E31-AB76-4354-B264-EC3D8EB65C1A}" destId="{2E51B08F-E9B3-467A-B812-92C953C1AF78}" srcOrd="0" destOrd="0" presId="urn:microsoft.com/office/officeart/2018/2/layout/IconVerticalSolidList"/>
    <dgm:cxn modelId="{EE8A88AC-1FC1-4702-A470-C6C60338795C}" type="presParOf" srcId="{E87B2E31-AB76-4354-B264-EC3D8EB65C1A}" destId="{7DB6CD48-7E9B-42EE-8E6E-A06FECB55412}" srcOrd="1" destOrd="0" presId="urn:microsoft.com/office/officeart/2018/2/layout/IconVerticalSolidList"/>
    <dgm:cxn modelId="{0BA7648F-B2D8-42D2-93D2-31489E53C023}" type="presParOf" srcId="{E87B2E31-AB76-4354-B264-EC3D8EB65C1A}" destId="{41A2A803-DF76-4998-B5EF-0945B13AFF96}" srcOrd="2" destOrd="0" presId="urn:microsoft.com/office/officeart/2018/2/layout/IconVerticalSolidList"/>
    <dgm:cxn modelId="{ECBDBA2B-AA94-419C-BBF5-525379D7FB9D}" type="presParOf" srcId="{E87B2E31-AB76-4354-B264-EC3D8EB65C1A}" destId="{8AEA7376-6522-4F85-BFF4-4DB668FFB843}" srcOrd="3" destOrd="0" presId="urn:microsoft.com/office/officeart/2018/2/layout/IconVerticalSolidList"/>
    <dgm:cxn modelId="{CF85176F-A1BF-4032-B539-D304A387A399}" type="presParOf" srcId="{42E358DB-E53D-44A9-A4E7-4B065E8162A4}" destId="{212374E1-81DD-4EFC-BC69-3FFC376CCBCB}" srcOrd="5" destOrd="0" presId="urn:microsoft.com/office/officeart/2018/2/layout/IconVerticalSolidList"/>
    <dgm:cxn modelId="{DFA5D1F1-2064-4535-B53B-08B0CF50EDCF}" type="presParOf" srcId="{42E358DB-E53D-44A9-A4E7-4B065E8162A4}" destId="{B8F95FB5-C2CF-4D4D-8955-4AF2A4450E27}" srcOrd="6" destOrd="0" presId="urn:microsoft.com/office/officeart/2018/2/layout/IconVerticalSolidList"/>
    <dgm:cxn modelId="{5027BE55-9D0E-433B-97D6-CBE06013C92B}" type="presParOf" srcId="{B8F95FB5-C2CF-4D4D-8955-4AF2A4450E27}" destId="{68136DFD-E8F0-4BF2-B178-F54D43D067C1}" srcOrd="0" destOrd="0" presId="urn:microsoft.com/office/officeart/2018/2/layout/IconVerticalSolidList"/>
    <dgm:cxn modelId="{663A8C2A-1918-4256-B1C4-38C0ACAA0A81}" type="presParOf" srcId="{B8F95FB5-C2CF-4D4D-8955-4AF2A4450E27}" destId="{A4A6605D-5F06-445A-A8CA-38DCBBA189C7}" srcOrd="1" destOrd="0" presId="urn:microsoft.com/office/officeart/2018/2/layout/IconVerticalSolidList"/>
    <dgm:cxn modelId="{FA2B69FA-5800-4F16-BFFE-61FAB994320A}" type="presParOf" srcId="{B8F95FB5-C2CF-4D4D-8955-4AF2A4450E27}" destId="{0A994CA2-D4D7-4E2E-A505-3D45B117EDB0}" srcOrd="2" destOrd="0" presId="urn:microsoft.com/office/officeart/2018/2/layout/IconVerticalSolidList"/>
    <dgm:cxn modelId="{C8157696-D019-4561-A030-CDAD93FBDB88}" type="presParOf" srcId="{B8F95FB5-C2CF-4D4D-8955-4AF2A4450E27}" destId="{9539BFD5-6717-4078-BE5F-10D4B4BE876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6AE502F-6F8F-47AC-9E79-614D7F0B01FD}" type="doc">
      <dgm:prSet loTypeId="urn:microsoft.com/office/officeart/2005/8/layout/hierarchy1" loCatId="hierarchy" qsTypeId="urn:microsoft.com/office/officeart/2005/8/quickstyle/simple1" qsCatId="simple" csTypeId="urn:microsoft.com/office/officeart/2005/8/colors/accent0_3" csCatId="mainScheme"/>
      <dgm:spPr/>
      <dgm:t>
        <a:bodyPr/>
        <a:lstStyle/>
        <a:p>
          <a:endParaRPr lang="en-US"/>
        </a:p>
      </dgm:t>
    </dgm:pt>
    <dgm:pt modelId="{749F34D8-8286-402B-A580-99E8FFBD78A4}">
      <dgm:prSet/>
      <dgm:spPr/>
      <dgm:t>
        <a:bodyPr/>
        <a:lstStyle/>
        <a:p>
          <a:r>
            <a:rPr lang="en-GB"/>
            <a:t>You can email the school office at any time to let me know, this is the best way to inform me of absences or calander commitments</a:t>
          </a:r>
          <a:endParaRPr lang="en-US"/>
        </a:p>
      </dgm:t>
    </dgm:pt>
    <dgm:pt modelId="{A995EB57-7B3F-44DF-A1DA-948A7A3CC33B}" type="parTrans" cxnId="{9918F820-C677-4F63-9198-C60789040AC9}">
      <dgm:prSet/>
      <dgm:spPr/>
      <dgm:t>
        <a:bodyPr/>
        <a:lstStyle/>
        <a:p>
          <a:endParaRPr lang="en-US"/>
        </a:p>
      </dgm:t>
    </dgm:pt>
    <dgm:pt modelId="{14DA4FF6-45A0-477F-BBAE-8E60AEA2B130}" type="sibTrans" cxnId="{9918F820-C677-4F63-9198-C60789040AC9}">
      <dgm:prSet/>
      <dgm:spPr/>
      <dgm:t>
        <a:bodyPr/>
        <a:lstStyle/>
        <a:p>
          <a:endParaRPr lang="en-US"/>
        </a:p>
      </dgm:t>
    </dgm:pt>
    <dgm:pt modelId="{A55F8D28-E284-4473-A668-11877B77D826}">
      <dgm:prSet/>
      <dgm:spPr/>
      <dgm:t>
        <a:bodyPr/>
        <a:lstStyle/>
        <a:p>
          <a:r>
            <a:rPr lang="en-GB"/>
            <a:t>You can always catch me at the gate if you just want to let me know how your child is feeling, or if I should be aware of something that might affect their day.</a:t>
          </a:r>
          <a:endParaRPr lang="en-US"/>
        </a:p>
      </dgm:t>
    </dgm:pt>
    <dgm:pt modelId="{C066F1FF-FA69-4C09-91C3-3290D37B64EC}" type="parTrans" cxnId="{7419135C-6524-4633-B05B-A850F7840F96}">
      <dgm:prSet/>
      <dgm:spPr/>
      <dgm:t>
        <a:bodyPr/>
        <a:lstStyle/>
        <a:p>
          <a:endParaRPr lang="en-US"/>
        </a:p>
      </dgm:t>
    </dgm:pt>
    <dgm:pt modelId="{E60AA60D-B620-48DF-B8AB-1C1C5F01737D}" type="sibTrans" cxnId="{7419135C-6524-4633-B05B-A850F7840F96}">
      <dgm:prSet/>
      <dgm:spPr/>
      <dgm:t>
        <a:bodyPr/>
        <a:lstStyle/>
        <a:p>
          <a:endParaRPr lang="en-US"/>
        </a:p>
      </dgm:t>
    </dgm:pt>
    <dgm:pt modelId="{77C9DBB9-DCF7-404A-8407-50E13446D029}" type="pres">
      <dgm:prSet presAssocID="{26AE502F-6F8F-47AC-9E79-614D7F0B01FD}" presName="hierChild1" presStyleCnt="0">
        <dgm:presLayoutVars>
          <dgm:chPref val="1"/>
          <dgm:dir/>
          <dgm:animOne val="branch"/>
          <dgm:animLvl val="lvl"/>
          <dgm:resizeHandles/>
        </dgm:presLayoutVars>
      </dgm:prSet>
      <dgm:spPr/>
    </dgm:pt>
    <dgm:pt modelId="{6D9F6CFE-F946-4F2C-A4B7-94FC494FF5BA}" type="pres">
      <dgm:prSet presAssocID="{749F34D8-8286-402B-A580-99E8FFBD78A4}" presName="hierRoot1" presStyleCnt="0"/>
      <dgm:spPr/>
    </dgm:pt>
    <dgm:pt modelId="{2F8736BF-6BFC-4AD5-B081-305991A877A7}" type="pres">
      <dgm:prSet presAssocID="{749F34D8-8286-402B-A580-99E8FFBD78A4}" presName="composite" presStyleCnt="0"/>
      <dgm:spPr/>
    </dgm:pt>
    <dgm:pt modelId="{45125DEB-DC70-4930-8A2E-44BEFF9D0A84}" type="pres">
      <dgm:prSet presAssocID="{749F34D8-8286-402B-A580-99E8FFBD78A4}" presName="background" presStyleLbl="node0" presStyleIdx="0" presStyleCnt="2"/>
      <dgm:spPr/>
    </dgm:pt>
    <dgm:pt modelId="{982F9BCC-36F9-4D73-ACEE-160FE4F5A068}" type="pres">
      <dgm:prSet presAssocID="{749F34D8-8286-402B-A580-99E8FFBD78A4}" presName="text" presStyleLbl="fgAcc0" presStyleIdx="0" presStyleCnt="2">
        <dgm:presLayoutVars>
          <dgm:chPref val="3"/>
        </dgm:presLayoutVars>
      </dgm:prSet>
      <dgm:spPr/>
    </dgm:pt>
    <dgm:pt modelId="{C1341EA5-3045-418C-A973-077AB291862A}" type="pres">
      <dgm:prSet presAssocID="{749F34D8-8286-402B-A580-99E8FFBD78A4}" presName="hierChild2" presStyleCnt="0"/>
      <dgm:spPr/>
    </dgm:pt>
    <dgm:pt modelId="{B5855F18-A239-4E80-8936-DCF4293504DC}" type="pres">
      <dgm:prSet presAssocID="{A55F8D28-E284-4473-A668-11877B77D826}" presName="hierRoot1" presStyleCnt="0"/>
      <dgm:spPr/>
    </dgm:pt>
    <dgm:pt modelId="{85285023-B59C-4031-9EB3-741C0D2AE4CE}" type="pres">
      <dgm:prSet presAssocID="{A55F8D28-E284-4473-A668-11877B77D826}" presName="composite" presStyleCnt="0"/>
      <dgm:spPr/>
    </dgm:pt>
    <dgm:pt modelId="{2144D45C-3BFA-40E4-BB77-74D4825C31C2}" type="pres">
      <dgm:prSet presAssocID="{A55F8D28-E284-4473-A668-11877B77D826}" presName="background" presStyleLbl="node0" presStyleIdx="1" presStyleCnt="2"/>
      <dgm:spPr/>
    </dgm:pt>
    <dgm:pt modelId="{F58D933D-D79B-4806-A1DD-B8128425EA0C}" type="pres">
      <dgm:prSet presAssocID="{A55F8D28-E284-4473-A668-11877B77D826}" presName="text" presStyleLbl="fgAcc0" presStyleIdx="1" presStyleCnt="2">
        <dgm:presLayoutVars>
          <dgm:chPref val="3"/>
        </dgm:presLayoutVars>
      </dgm:prSet>
      <dgm:spPr/>
    </dgm:pt>
    <dgm:pt modelId="{D6492F30-97B2-4DD1-839F-BD6F70BB77A7}" type="pres">
      <dgm:prSet presAssocID="{A55F8D28-E284-4473-A668-11877B77D826}" presName="hierChild2" presStyleCnt="0"/>
      <dgm:spPr/>
    </dgm:pt>
  </dgm:ptLst>
  <dgm:cxnLst>
    <dgm:cxn modelId="{9918F820-C677-4F63-9198-C60789040AC9}" srcId="{26AE502F-6F8F-47AC-9E79-614D7F0B01FD}" destId="{749F34D8-8286-402B-A580-99E8FFBD78A4}" srcOrd="0" destOrd="0" parTransId="{A995EB57-7B3F-44DF-A1DA-948A7A3CC33B}" sibTransId="{14DA4FF6-45A0-477F-BBAE-8E60AEA2B130}"/>
    <dgm:cxn modelId="{9B67123C-EE7C-45D1-BDAB-B7B427563703}" type="presOf" srcId="{26AE502F-6F8F-47AC-9E79-614D7F0B01FD}" destId="{77C9DBB9-DCF7-404A-8407-50E13446D029}" srcOrd="0" destOrd="0" presId="urn:microsoft.com/office/officeart/2005/8/layout/hierarchy1"/>
    <dgm:cxn modelId="{87AAEB3F-3149-48B0-B27E-BD22A98B558E}" type="presOf" srcId="{A55F8D28-E284-4473-A668-11877B77D826}" destId="{F58D933D-D79B-4806-A1DD-B8128425EA0C}" srcOrd="0" destOrd="0" presId="urn:microsoft.com/office/officeart/2005/8/layout/hierarchy1"/>
    <dgm:cxn modelId="{7419135C-6524-4633-B05B-A850F7840F96}" srcId="{26AE502F-6F8F-47AC-9E79-614D7F0B01FD}" destId="{A55F8D28-E284-4473-A668-11877B77D826}" srcOrd="1" destOrd="0" parTransId="{C066F1FF-FA69-4C09-91C3-3290D37B64EC}" sibTransId="{E60AA60D-B620-48DF-B8AB-1C1C5F01737D}"/>
    <dgm:cxn modelId="{595AC28C-C234-45B9-A359-C0F4551EE96F}" type="presOf" srcId="{749F34D8-8286-402B-A580-99E8FFBD78A4}" destId="{982F9BCC-36F9-4D73-ACEE-160FE4F5A068}" srcOrd="0" destOrd="0" presId="urn:microsoft.com/office/officeart/2005/8/layout/hierarchy1"/>
    <dgm:cxn modelId="{48464F70-E8CB-493D-9FFB-5540EED88117}" type="presParOf" srcId="{77C9DBB9-DCF7-404A-8407-50E13446D029}" destId="{6D9F6CFE-F946-4F2C-A4B7-94FC494FF5BA}" srcOrd="0" destOrd="0" presId="urn:microsoft.com/office/officeart/2005/8/layout/hierarchy1"/>
    <dgm:cxn modelId="{FF432115-D30A-493D-B891-B564163395B4}" type="presParOf" srcId="{6D9F6CFE-F946-4F2C-A4B7-94FC494FF5BA}" destId="{2F8736BF-6BFC-4AD5-B081-305991A877A7}" srcOrd="0" destOrd="0" presId="urn:microsoft.com/office/officeart/2005/8/layout/hierarchy1"/>
    <dgm:cxn modelId="{CB1EA582-0806-4C7B-B0C3-C87CD8AD06B6}" type="presParOf" srcId="{2F8736BF-6BFC-4AD5-B081-305991A877A7}" destId="{45125DEB-DC70-4930-8A2E-44BEFF9D0A84}" srcOrd="0" destOrd="0" presId="urn:microsoft.com/office/officeart/2005/8/layout/hierarchy1"/>
    <dgm:cxn modelId="{18F86005-7798-40A6-961C-6546347352D2}" type="presParOf" srcId="{2F8736BF-6BFC-4AD5-B081-305991A877A7}" destId="{982F9BCC-36F9-4D73-ACEE-160FE4F5A068}" srcOrd="1" destOrd="0" presId="urn:microsoft.com/office/officeart/2005/8/layout/hierarchy1"/>
    <dgm:cxn modelId="{3B93FBD9-E090-4B28-9CAB-0902F2A20BDA}" type="presParOf" srcId="{6D9F6CFE-F946-4F2C-A4B7-94FC494FF5BA}" destId="{C1341EA5-3045-418C-A973-077AB291862A}" srcOrd="1" destOrd="0" presId="urn:microsoft.com/office/officeart/2005/8/layout/hierarchy1"/>
    <dgm:cxn modelId="{1D4AFEDD-DC37-487D-993A-D0AF68EF25E3}" type="presParOf" srcId="{77C9DBB9-DCF7-404A-8407-50E13446D029}" destId="{B5855F18-A239-4E80-8936-DCF4293504DC}" srcOrd="1" destOrd="0" presId="urn:microsoft.com/office/officeart/2005/8/layout/hierarchy1"/>
    <dgm:cxn modelId="{5FFC7C19-E8C6-440C-88F1-3D4CBCA5AFB0}" type="presParOf" srcId="{B5855F18-A239-4E80-8936-DCF4293504DC}" destId="{85285023-B59C-4031-9EB3-741C0D2AE4CE}" srcOrd="0" destOrd="0" presId="urn:microsoft.com/office/officeart/2005/8/layout/hierarchy1"/>
    <dgm:cxn modelId="{47DA8903-2B24-4B1F-B498-DCABA9F3493A}" type="presParOf" srcId="{85285023-B59C-4031-9EB3-741C0D2AE4CE}" destId="{2144D45C-3BFA-40E4-BB77-74D4825C31C2}" srcOrd="0" destOrd="0" presId="urn:microsoft.com/office/officeart/2005/8/layout/hierarchy1"/>
    <dgm:cxn modelId="{4EEDDCAB-DD37-441A-A705-CA61DAA12DA8}" type="presParOf" srcId="{85285023-B59C-4031-9EB3-741C0D2AE4CE}" destId="{F58D933D-D79B-4806-A1DD-B8128425EA0C}" srcOrd="1" destOrd="0" presId="urn:microsoft.com/office/officeart/2005/8/layout/hierarchy1"/>
    <dgm:cxn modelId="{02E90F95-B3AD-4B18-8BE0-BD3C73C23173}" type="presParOf" srcId="{B5855F18-A239-4E80-8936-DCF4293504DC}" destId="{D6492F30-97B2-4DD1-839F-BD6F70BB77A7}"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5115B8-2FA9-4C8B-B127-DBD260E557FD}">
      <dsp:nvSpPr>
        <dsp:cNvPr id="0" name=""/>
        <dsp:cNvSpPr/>
      </dsp:nvSpPr>
      <dsp:spPr>
        <a:xfrm>
          <a:off x="0" y="1808"/>
          <a:ext cx="10515600" cy="91661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2DC0833-37E5-48E6-937B-5BF12993D098}">
      <dsp:nvSpPr>
        <dsp:cNvPr id="0" name=""/>
        <dsp:cNvSpPr/>
      </dsp:nvSpPr>
      <dsp:spPr>
        <a:xfrm>
          <a:off x="277275" y="208046"/>
          <a:ext cx="504136" cy="50413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45AFBEB-7CCB-4792-BAD9-570AD9CACBB6}">
      <dsp:nvSpPr>
        <dsp:cNvPr id="0" name=""/>
        <dsp:cNvSpPr/>
      </dsp:nvSpPr>
      <dsp:spPr>
        <a:xfrm>
          <a:off x="1058686" y="1808"/>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755650">
            <a:lnSpc>
              <a:spcPct val="90000"/>
            </a:lnSpc>
            <a:spcBef>
              <a:spcPct val="0"/>
            </a:spcBef>
            <a:spcAft>
              <a:spcPct val="35000"/>
            </a:spcAft>
            <a:buNone/>
          </a:pPr>
          <a:r>
            <a:rPr lang="en-GB" sz="1700" kern="1200"/>
            <a:t>Mornings are focussed on learning English and Maths and the afternoons are used for the rest of the curriculum subjects which are usually linked to our termly topic.</a:t>
          </a:r>
          <a:endParaRPr lang="en-US" sz="1700" kern="1200"/>
        </a:p>
      </dsp:txBody>
      <dsp:txXfrm>
        <a:off x="1058686" y="1808"/>
        <a:ext cx="9456913" cy="916611"/>
      </dsp:txXfrm>
    </dsp:sp>
    <dsp:sp modelId="{9C36C1BB-B7FC-4379-9DEA-580E94D02F78}">
      <dsp:nvSpPr>
        <dsp:cNvPr id="0" name=""/>
        <dsp:cNvSpPr/>
      </dsp:nvSpPr>
      <dsp:spPr>
        <a:xfrm>
          <a:off x="0" y="1147573"/>
          <a:ext cx="10515600" cy="91661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E96AC36-C474-4012-8446-EEB2B757A5FA}">
      <dsp:nvSpPr>
        <dsp:cNvPr id="0" name=""/>
        <dsp:cNvSpPr/>
      </dsp:nvSpPr>
      <dsp:spPr>
        <a:xfrm>
          <a:off x="277275" y="1353811"/>
          <a:ext cx="504136" cy="50413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2CE1533-FC3A-4CBD-A693-2DF3E3A26908}">
      <dsp:nvSpPr>
        <dsp:cNvPr id="0" name=""/>
        <dsp:cNvSpPr/>
      </dsp:nvSpPr>
      <dsp:spPr>
        <a:xfrm>
          <a:off x="1058686" y="1147573"/>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755650">
            <a:lnSpc>
              <a:spcPct val="90000"/>
            </a:lnSpc>
            <a:spcBef>
              <a:spcPct val="0"/>
            </a:spcBef>
            <a:spcAft>
              <a:spcPct val="35000"/>
            </a:spcAft>
            <a:buNone/>
          </a:pPr>
          <a:r>
            <a:rPr lang="en-GB" sz="1700" kern="1200"/>
            <a:t>We have handwriting sessions twice a week, as well as free reading time (E.R.I.C, or ‘Everyone Reading In Class’).  They also have the opportunity to read independently in class as part of the Guided Reading carousel.</a:t>
          </a:r>
          <a:endParaRPr lang="en-US" sz="1700" kern="1200"/>
        </a:p>
      </dsp:txBody>
      <dsp:txXfrm>
        <a:off x="1058686" y="1147573"/>
        <a:ext cx="9456913" cy="916611"/>
      </dsp:txXfrm>
    </dsp:sp>
    <dsp:sp modelId="{2E51B08F-E9B3-467A-B812-92C953C1AF78}">
      <dsp:nvSpPr>
        <dsp:cNvPr id="0" name=""/>
        <dsp:cNvSpPr/>
      </dsp:nvSpPr>
      <dsp:spPr>
        <a:xfrm>
          <a:off x="0" y="2293338"/>
          <a:ext cx="10515600" cy="91661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DB6CD48-7E9B-42EE-8E6E-A06FECB55412}">
      <dsp:nvSpPr>
        <dsp:cNvPr id="0" name=""/>
        <dsp:cNvSpPr/>
      </dsp:nvSpPr>
      <dsp:spPr>
        <a:xfrm>
          <a:off x="277275" y="2499576"/>
          <a:ext cx="504136" cy="50413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AEA7376-6522-4F85-BFF4-4DB668FFB843}">
      <dsp:nvSpPr>
        <dsp:cNvPr id="0" name=""/>
        <dsp:cNvSpPr/>
      </dsp:nvSpPr>
      <dsp:spPr>
        <a:xfrm>
          <a:off x="1058686" y="2293338"/>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755650">
            <a:lnSpc>
              <a:spcPct val="90000"/>
            </a:lnSpc>
            <a:spcBef>
              <a:spcPct val="0"/>
            </a:spcBef>
            <a:spcAft>
              <a:spcPct val="35000"/>
            </a:spcAft>
            <a:buNone/>
          </a:pPr>
          <a:r>
            <a:rPr lang="en-GB" sz="1700" kern="1200"/>
            <a:t>PE is on a Tuesday and Thursday afternoon. Your child will need to bring a pair of trainers and spare socks as well as the Aston Rowant black jumper and red t-shirt. PE kit must come in on Monday and can come home Friday.  </a:t>
          </a:r>
          <a:endParaRPr lang="en-US" sz="1700" kern="1200"/>
        </a:p>
      </dsp:txBody>
      <dsp:txXfrm>
        <a:off x="1058686" y="2293338"/>
        <a:ext cx="9456913" cy="916611"/>
      </dsp:txXfrm>
    </dsp:sp>
    <dsp:sp modelId="{68136DFD-E8F0-4BF2-B178-F54D43D067C1}">
      <dsp:nvSpPr>
        <dsp:cNvPr id="0" name=""/>
        <dsp:cNvSpPr/>
      </dsp:nvSpPr>
      <dsp:spPr>
        <a:xfrm>
          <a:off x="0" y="3439103"/>
          <a:ext cx="10515600" cy="91661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4A6605D-5F06-445A-A8CA-38DCBBA189C7}">
      <dsp:nvSpPr>
        <dsp:cNvPr id="0" name=""/>
        <dsp:cNvSpPr/>
      </dsp:nvSpPr>
      <dsp:spPr>
        <a:xfrm>
          <a:off x="277275" y="3645341"/>
          <a:ext cx="504136" cy="50413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539BFD5-6717-4078-BE5F-10D4B4BE876D}">
      <dsp:nvSpPr>
        <dsp:cNvPr id="0" name=""/>
        <dsp:cNvSpPr/>
      </dsp:nvSpPr>
      <dsp:spPr>
        <a:xfrm>
          <a:off x="1058686" y="3439103"/>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755650">
            <a:lnSpc>
              <a:spcPct val="90000"/>
            </a:lnSpc>
            <a:spcBef>
              <a:spcPct val="0"/>
            </a:spcBef>
            <a:spcAft>
              <a:spcPct val="35000"/>
            </a:spcAft>
            <a:buNone/>
          </a:pPr>
          <a:r>
            <a:rPr lang="en-GB" sz="1700" kern="1200"/>
            <a:t>The full timetable for Autumn Winter term can be downloaded from the website, but here is a quick glimpse:</a:t>
          </a:r>
          <a:endParaRPr lang="en-US" sz="1700" kern="1200"/>
        </a:p>
      </dsp:txBody>
      <dsp:txXfrm>
        <a:off x="1058686" y="3439103"/>
        <a:ext cx="9456913" cy="91661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125DEB-DC70-4930-8A2E-44BEFF9D0A84}">
      <dsp:nvSpPr>
        <dsp:cNvPr id="0" name=""/>
        <dsp:cNvSpPr/>
      </dsp:nvSpPr>
      <dsp:spPr>
        <a:xfrm>
          <a:off x="1283" y="314546"/>
          <a:ext cx="4505585" cy="2861046"/>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82F9BCC-36F9-4D73-ACEE-160FE4F5A068}">
      <dsp:nvSpPr>
        <dsp:cNvPr id="0" name=""/>
        <dsp:cNvSpPr/>
      </dsp:nvSpPr>
      <dsp:spPr>
        <a:xfrm>
          <a:off x="501904" y="790136"/>
          <a:ext cx="4505585" cy="2861046"/>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You can email the school office at any time to let me know, this is the best way to inform me of absences or calander commitments</a:t>
          </a:r>
          <a:endParaRPr lang="en-US" sz="2800" kern="1200"/>
        </a:p>
      </dsp:txBody>
      <dsp:txXfrm>
        <a:off x="585701" y="873933"/>
        <a:ext cx="4337991" cy="2693452"/>
      </dsp:txXfrm>
    </dsp:sp>
    <dsp:sp modelId="{2144D45C-3BFA-40E4-BB77-74D4825C31C2}">
      <dsp:nvSpPr>
        <dsp:cNvPr id="0" name=""/>
        <dsp:cNvSpPr/>
      </dsp:nvSpPr>
      <dsp:spPr>
        <a:xfrm>
          <a:off x="5508110" y="314546"/>
          <a:ext cx="4505585" cy="2861046"/>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58D933D-D79B-4806-A1DD-B8128425EA0C}">
      <dsp:nvSpPr>
        <dsp:cNvPr id="0" name=""/>
        <dsp:cNvSpPr/>
      </dsp:nvSpPr>
      <dsp:spPr>
        <a:xfrm>
          <a:off x="6008730" y="790136"/>
          <a:ext cx="4505585" cy="2861046"/>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You can always catch me at the gate if you just want to let me know how your child is feeling, or if I should be aware of something that might affect their day.</a:t>
          </a:r>
          <a:endParaRPr lang="en-US" sz="2800" kern="1200"/>
        </a:p>
      </dsp:txBody>
      <dsp:txXfrm>
        <a:off x="6092527" y="873933"/>
        <a:ext cx="4337991" cy="2693452"/>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02763-DE14-B486-327F-082E0CED5AD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97EACF8-C495-9FF9-A7E0-0752BF51124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B98C5D4-9457-87C7-AE89-6D6768927D88}"/>
              </a:ext>
            </a:extLst>
          </p:cNvPr>
          <p:cNvSpPr>
            <a:spLocks noGrp="1"/>
          </p:cNvSpPr>
          <p:nvPr>
            <p:ph type="dt" sz="half" idx="10"/>
          </p:nvPr>
        </p:nvSpPr>
        <p:spPr/>
        <p:txBody>
          <a:bodyPr/>
          <a:lstStyle/>
          <a:p>
            <a:fld id="{21F28007-ECA1-43A9-9D2D-27F1380DECB5}" type="datetimeFigureOut">
              <a:rPr lang="en-GB" smtClean="0"/>
              <a:t>08/09/2025</a:t>
            </a:fld>
            <a:endParaRPr lang="en-GB"/>
          </a:p>
        </p:txBody>
      </p:sp>
      <p:sp>
        <p:nvSpPr>
          <p:cNvPr id="5" name="Footer Placeholder 4">
            <a:extLst>
              <a:ext uri="{FF2B5EF4-FFF2-40B4-BE49-F238E27FC236}">
                <a16:creationId xmlns:a16="http://schemas.microsoft.com/office/drawing/2014/main" id="{100DD861-35B7-C2D2-4703-66905A7E35F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7927A45-2919-0DAE-B647-4B609F691AD2}"/>
              </a:ext>
            </a:extLst>
          </p:cNvPr>
          <p:cNvSpPr>
            <a:spLocks noGrp="1"/>
          </p:cNvSpPr>
          <p:nvPr>
            <p:ph type="sldNum" sz="quarter" idx="12"/>
          </p:nvPr>
        </p:nvSpPr>
        <p:spPr/>
        <p:txBody>
          <a:bodyPr/>
          <a:lstStyle/>
          <a:p>
            <a:fld id="{F493DEFA-740F-4145-BC7D-937D95AD19D5}" type="slidenum">
              <a:rPr lang="en-GB" smtClean="0"/>
              <a:t>‹#›</a:t>
            </a:fld>
            <a:endParaRPr lang="en-GB"/>
          </a:p>
        </p:txBody>
      </p:sp>
    </p:spTree>
    <p:extLst>
      <p:ext uri="{BB962C8B-B14F-4D97-AF65-F5344CB8AC3E}">
        <p14:creationId xmlns:p14="http://schemas.microsoft.com/office/powerpoint/2010/main" val="2588370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623F14-D02B-DA8E-E53E-FD5A21C3917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BBB5DBF-5666-38B6-D89F-CD8F5953533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D625EEC-7736-1B8D-FCA3-69AF23A536BD}"/>
              </a:ext>
            </a:extLst>
          </p:cNvPr>
          <p:cNvSpPr>
            <a:spLocks noGrp="1"/>
          </p:cNvSpPr>
          <p:nvPr>
            <p:ph type="dt" sz="half" idx="10"/>
          </p:nvPr>
        </p:nvSpPr>
        <p:spPr/>
        <p:txBody>
          <a:bodyPr/>
          <a:lstStyle/>
          <a:p>
            <a:fld id="{21F28007-ECA1-43A9-9D2D-27F1380DECB5}" type="datetimeFigureOut">
              <a:rPr lang="en-GB" smtClean="0"/>
              <a:t>08/09/2025</a:t>
            </a:fld>
            <a:endParaRPr lang="en-GB"/>
          </a:p>
        </p:txBody>
      </p:sp>
      <p:sp>
        <p:nvSpPr>
          <p:cNvPr id="5" name="Footer Placeholder 4">
            <a:extLst>
              <a:ext uri="{FF2B5EF4-FFF2-40B4-BE49-F238E27FC236}">
                <a16:creationId xmlns:a16="http://schemas.microsoft.com/office/drawing/2014/main" id="{E8C62BD3-926E-7E98-C258-B20499CEF36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9B2869F-D2C8-A27A-4056-366F46CD34BD}"/>
              </a:ext>
            </a:extLst>
          </p:cNvPr>
          <p:cNvSpPr>
            <a:spLocks noGrp="1"/>
          </p:cNvSpPr>
          <p:nvPr>
            <p:ph type="sldNum" sz="quarter" idx="12"/>
          </p:nvPr>
        </p:nvSpPr>
        <p:spPr/>
        <p:txBody>
          <a:bodyPr/>
          <a:lstStyle/>
          <a:p>
            <a:fld id="{F493DEFA-740F-4145-BC7D-937D95AD19D5}" type="slidenum">
              <a:rPr lang="en-GB" smtClean="0"/>
              <a:t>‹#›</a:t>
            </a:fld>
            <a:endParaRPr lang="en-GB"/>
          </a:p>
        </p:txBody>
      </p:sp>
    </p:spTree>
    <p:extLst>
      <p:ext uri="{BB962C8B-B14F-4D97-AF65-F5344CB8AC3E}">
        <p14:creationId xmlns:p14="http://schemas.microsoft.com/office/powerpoint/2010/main" val="26061756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C96A2D-4F74-A769-1A99-330EE5EBB8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442639C-52F5-B105-C1EA-410E0600F72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9AF2A80-F136-A5CD-F07C-5C9153873D59}"/>
              </a:ext>
            </a:extLst>
          </p:cNvPr>
          <p:cNvSpPr>
            <a:spLocks noGrp="1"/>
          </p:cNvSpPr>
          <p:nvPr>
            <p:ph type="dt" sz="half" idx="10"/>
          </p:nvPr>
        </p:nvSpPr>
        <p:spPr/>
        <p:txBody>
          <a:bodyPr/>
          <a:lstStyle/>
          <a:p>
            <a:fld id="{21F28007-ECA1-43A9-9D2D-27F1380DECB5}" type="datetimeFigureOut">
              <a:rPr lang="en-GB" smtClean="0"/>
              <a:t>08/09/2025</a:t>
            </a:fld>
            <a:endParaRPr lang="en-GB"/>
          </a:p>
        </p:txBody>
      </p:sp>
      <p:sp>
        <p:nvSpPr>
          <p:cNvPr id="5" name="Footer Placeholder 4">
            <a:extLst>
              <a:ext uri="{FF2B5EF4-FFF2-40B4-BE49-F238E27FC236}">
                <a16:creationId xmlns:a16="http://schemas.microsoft.com/office/drawing/2014/main" id="{64093EBC-A5E8-EB90-8E67-F1ADD7C3E4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B778DA-544F-D9E4-2A74-3565372756E4}"/>
              </a:ext>
            </a:extLst>
          </p:cNvPr>
          <p:cNvSpPr>
            <a:spLocks noGrp="1"/>
          </p:cNvSpPr>
          <p:nvPr>
            <p:ph type="sldNum" sz="quarter" idx="12"/>
          </p:nvPr>
        </p:nvSpPr>
        <p:spPr/>
        <p:txBody>
          <a:bodyPr/>
          <a:lstStyle/>
          <a:p>
            <a:fld id="{F493DEFA-740F-4145-BC7D-937D95AD19D5}" type="slidenum">
              <a:rPr lang="en-GB" smtClean="0"/>
              <a:t>‹#›</a:t>
            </a:fld>
            <a:endParaRPr lang="en-GB"/>
          </a:p>
        </p:txBody>
      </p:sp>
    </p:spTree>
    <p:extLst>
      <p:ext uri="{BB962C8B-B14F-4D97-AF65-F5344CB8AC3E}">
        <p14:creationId xmlns:p14="http://schemas.microsoft.com/office/powerpoint/2010/main" val="24219786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B2E6B5-0BE3-8D3B-AA77-20BDAE696BE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834B3D5-0773-A161-E2B9-5C1B914414C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A5A4EBC-DDAF-0680-55E4-A3C6B036456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922C994-2598-F196-0F97-32B56DEB46A9}"/>
              </a:ext>
            </a:extLst>
          </p:cNvPr>
          <p:cNvSpPr>
            <a:spLocks noGrp="1"/>
          </p:cNvSpPr>
          <p:nvPr>
            <p:ph type="dt" sz="half" idx="10"/>
          </p:nvPr>
        </p:nvSpPr>
        <p:spPr/>
        <p:txBody>
          <a:bodyPr/>
          <a:lstStyle/>
          <a:p>
            <a:fld id="{21F28007-ECA1-43A9-9D2D-27F1380DECB5}" type="datetimeFigureOut">
              <a:rPr lang="en-GB" smtClean="0"/>
              <a:t>08/09/2025</a:t>
            </a:fld>
            <a:endParaRPr lang="en-GB"/>
          </a:p>
        </p:txBody>
      </p:sp>
      <p:sp>
        <p:nvSpPr>
          <p:cNvPr id="6" name="Footer Placeholder 5">
            <a:extLst>
              <a:ext uri="{FF2B5EF4-FFF2-40B4-BE49-F238E27FC236}">
                <a16:creationId xmlns:a16="http://schemas.microsoft.com/office/drawing/2014/main" id="{3EDBDD7D-91EF-7563-C148-CDA85062FD6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5BD6112-D658-F457-0873-A01F03AB69B2}"/>
              </a:ext>
            </a:extLst>
          </p:cNvPr>
          <p:cNvSpPr>
            <a:spLocks noGrp="1"/>
          </p:cNvSpPr>
          <p:nvPr>
            <p:ph type="sldNum" sz="quarter" idx="12"/>
          </p:nvPr>
        </p:nvSpPr>
        <p:spPr/>
        <p:txBody>
          <a:bodyPr/>
          <a:lstStyle/>
          <a:p>
            <a:fld id="{F493DEFA-740F-4145-BC7D-937D95AD19D5}" type="slidenum">
              <a:rPr lang="en-GB" smtClean="0"/>
              <a:t>‹#›</a:t>
            </a:fld>
            <a:endParaRPr lang="en-GB"/>
          </a:p>
        </p:txBody>
      </p:sp>
    </p:spTree>
    <p:extLst>
      <p:ext uri="{BB962C8B-B14F-4D97-AF65-F5344CB8AC3E}">
        <p14:creationId xmlns:p14="http://schemas.microsoft.com/office/powerpoint/2010/main" val="26812829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B8370-B9AA-5843-45AC-7C5D45DCA44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ABB789C-726F-28CE-341D-ED6B531E318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5ACBE28-DC8C-DEEF-DD04-1AB4EB3689D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8C13030-CB68-35CE-A832-640E4C43991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CB9421E-129B-10E6-30D0-3ECAC3B3042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1F55828-6F61-EBED-0B69-E31319DE04FE}"/>
              </a:ext>
            </a:extLst>
          </p:cNvPr>
          <p:cNvSpPr>
            <a:spLocks noGrp="1"/>
          </p:cNvSpPr>
          <p:nvPr>
            <p:ph type="dt" sz="half" idx="10"/>
          </p:nvPr>
        </p:nvSpPr>
        <p:spPr/>
        <p:txBody>
          <a:bodyPr/>
          <a:lstStyle/>
          <a:p>
            <a:fld id="{21F28007-ECA1-43A9-9D2D-27F1380DECB5}" type="datetimeFigureOut">
              <a:rPr lang="en-GB" smtClean="0"/>
              <a:t>08/09/2025</a:t>
            </a:fld>
            <a:endParaRPr lang="en-GB"/>
          </a:p>
        </p:txBody>
      </p:sp>
      <p:sp>
        <p:nvSpPr>
          <p:cNvPr id="8" name="Footer Placeholder 7">
            <a:extLst>
              <a:ext uri="{FF2B5EF4-FFF2-40B4-BE49-F238E27FC236}">
                <a16:creationId xmlns:a16="http://schemas.microsoft.com/office/drawing/2014/main" id="{6DA32D95-A32B-FA50-DBFC-0DEE7401991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AAF3ABA-BADD-9085-37AC-ED41280C8D5C}"/>
              </a:ext>
            </a:extLst>
          </p:cNvPr>
          <p:cNvSpPr>
            <a:spLocks noGrp="1"/>
          </p:cNvSpPr>
          <p:nvPr>
            <p:ph type="sldNum" sz="quarter" idx="12"/>
          </p:nvPr>
        </p:nvSpPr>
        <p:spPr/>
        <p:txBody>
          <a:bodyPr/>
          <a:lstStyle/>
          <a:p>
            <a:fld id="{F493DEFA-740F-4145-BC7D-937D95AD19D5}" type="slidenum">
              <a:rPr lang="en-GB" smtClean="0"/>
              <a:t>‹#›</a:t>
            </a:fld>
            <a:endParaRPr lang="en-GB"/>
          </a:p>
        </p:txBody>
      </p:sp>
    </p:spTree>
    <p:extLst>
      <p:ext uri="{BB962C8B-B14F-4D97-AF65-F5344CB8AC3E}">
        <p14:creationId xmlns:p14="http://schemas.microsoft.com/office/powerpoint/2010/main" val="34148887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0F7548-96B2-A7ED-53E6-F989A8340A6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B013E4E-D240-90C5-8A28-B6D9C01DADDB}"/>
              </a:ext>
            </a:extLst>
          </p:cNvPr>
          <p:cNvSpPr>
            <a:spLocks noGrp="1"/>
          </p:cNvSpPr>
          <p:nvPr>
            <p:ph type="dt" sz="half" idx="10"/>
          </p:nvPr>
        </p:nvSpPr>
        <p:spPr/>
        <p:txBody>
          <a:bodyPr/>
          <a:lstStyle/>
          <a:p>
            <a:fld id="{21F28007-ECA1-43A9-9D2D-27F1380DECB5}" type="datetimeFigureOut">
              <a:rPr lang="en-GB" smtClean="0"/>
              <a:t>08/09/2025</a:t>
            </a:fld>
            <a:endParaRPr lang="en-GB"/>
          </a:p>
        </p:txBody>
      </p:sp>
      <p:sp>
        <p:nvSpPr>
          <p:cNvPr id="4" name="Footer Placeholder 3">
            <a:extLst>
              <a:ext uri="{FF2B5EF4-FFF2-40B4-BE49-F238E27FC236}">
                <a16:creationId xmlns:a16="http://schemas.microsoft.com/office/drawing/2014/main" id="{81045D54-0C3C-AB37-746C-0D0E052EDB8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83AA29A-2E6D-EA8B-92E0-39CADD3FF0F3}"/>
              </a:ext>
            </a:extLst>
          </p:cNvPr>
          <p:cNvSpPr>
            <a:spLocks noGrp="1"/>
          </p:cNvSpPr>
          <p:nvPr>
            <p:ph type="sldNum" sz="quarter" idx="12"/>
          </p:nvPr>
        </p:nvSpPr>
        <p:spPr/>
        <p:txBody>
          <a:bodyPr/>
          <a:lstStyle/>
          <a:p>
            <a:fld id="{F493DEFA-740F-4145-BC7D-937D95AD19D5}" type="slidenum">
              <a:rPr lang="en-GB" smtClean="0"/>
              <a:t>‹#›</a:t>
            </a:fld>
            <a:endParaRPr lang="en-GB"/>
          </a:p>
        </p:txBody>
      </p:sp>
    </p:spTree>
    <p:extLst>
      <p:ext uri="{BB962C8B-B14F-4D97-AF65-F5344CB8AC3E}">
        <p14:creationId xmlns:p14="http://schemas.microsoft.com/office/powerpoint/2010/main" val="26931936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25CE0B9-795A-BADA-5A60-4729E9C99813}"/>
              </a:ext>
            </a:extLst>
          </p:cNvPr>
          <p:cNvSpPr>
            <a:spLocks noGrp="1"/>
          </p:cNvSpPr>
          <p:nvPr>
            <p:ph type="dt" sz="half" idx="10"/>
          </p:nvPr>
        </p:nvSpPr>
        <p:spPr/>
        <p:txBody>
          <a:bodyPr/>
          <a:lstStyle/>
          <a:p>
            <a:fld id="{21F28007-ECA1-43A9-9D2D-27F1380DECB5}" type="datetimeFigureOut">
              <a:rPr lang="en-GB" smtClean="0"/>
              <a:t>08/09/2025</a:t>
            </a:fld>
            <a:endParaRPr lang="en-GB"/>
          </a:p>
        </p:txBody>
      </p:sp>
      <p:sp>
        <p:nvSpPr>
          <p:cNvPr id="3" name="Footer Placeholder 2">
            <a:extLst>
              <a:ext uri="{FF2B5EF4-FFF2-40B4-BE49-F238E27FC236}">
                <a16:creationId xmlns:a16="http://schemas.microsoft.com/office/drawing/2014/main" id="{EC5883F5-1D12-8EBC-9332-CDFA9D3344C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658B58B-7734-D840-50BA-372001CA49FE}"/>
              </a:ext>
            </a:extLst>
          </p:cNvPr>
          <p:cNvSpPr>
            <a:spLocks noGrp="1"/>
          </p:cNvSpPr>
          <p:nvPr>
            <p:ph type="sldNum" sz="quarter" idx="12"/>
          </p:nvPr>
        </p:nvSpPr>
        <p:spPr/>
        <p:txBody>
          <a:bodyPr/>
          <a:lstStyle/>
          <a:p>
            <a:fld id="{F493DEFA-740F-4145-BC7D-937D95AD19D5}" type="slidenum">
              <a:rPr lang="en-GB" smtClean="0"/>
              <a:t>‹#›</a:t>
            </a:fld>
            <a:endParaRPr lang="en-GB"/>
          </a:p>
        </p:txBody>
      </p:sp>
    </p:spTree>
    <p:extLst>
      <p:ext uri="{BB962C8B-B14F-4D97-AF65-F5344CB8AC3E}">
        <p14:creationId xmlns:p14="http://schemas.microsoft.com/office/powerpoint/2010/main" val="40120052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D925E-CECB-F6B1-4CB4-38628849E79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1827306-F0DC-9392-30E0-23F11DDE4EA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28D89CA-B19B-35A0-12B5-A2794D0D6B3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3C2CEBA-F055-0D51-87C9-DCD0A2B2D006}"/>
              </a:ext>
            </a:extLst>
          </p:cNvPr>
          <p:cNvSpPr>
            <a:spLocks noGrp="1"/>
          </p:cNvSpPr>
          <p:nvPr>
            <p:ph type="dt" sz="half" idx="10"/>
          </p:nvPr>
        </p:nvSpPr>
        <p:spPr/>
        <p:txBody>
          <a:bodyPr/>
          <a:lstStyle/>
          <a:p>
            <a:fld id="{21F28007-ECA1-43A9-9D2D-27F1380DECB5}" type="datetimeFigureOut">
              <a:rPr lang="en-GB" smtClean="0"/>
              <a:t>08/09/2025</a:t>
            </a:fld>
            <a:endParaRPr lang="en-GB"/>
          </a:p>
        </p:txBody>
      </p:sp>
      <p:sp>
        <p:nvSpPr>
          <p:cNvPr id="6" name="Footer Placeholder 5">
            <a:extLst>
              <a:ext uri="{FF2B5EF4-FFF2-40B4-BE49-F238E27FC236}">
                <a16:creationId xmlns:a16="http://schemas.microsoft.com/office/drawing/2014/main" id="{B33A54F7-FBA3-804E-26DB-B2B64E3858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B0D123B-360A-5CB3-6775-3BFB2AB42E64}"/>
              </a:ext>
            </a:extLst>
          </p:cNvPr>
          <p:cNvSpPr>
            <a:spLocks noGrp="1"/>
          </p:cNvSpPr>
          <p:nvPr>
            <p:ph type="sldNum" sz="quarter" idx="12"/>
          </p:nvPr>
        </p:nvSpPr>
        <p:spPr/>
        <p:txBody>
          <a:bodyPr/>
          <a:lstStyle/>
          <a:p>
            <a:fld id="{F493DEFA-740F-4145-BC7D-937D95AD19D5}" type="slidenum">
              <a:rPr lang="en-GB" smtClean="0"/>
              <a:t>‹#›</a:t>
            </a:fld>
            <a:endParaRPr lang="en-GB"/>
          </a:p>
        </p:txBody>
      </p:sp>
    </p:spTree>
    <p:extLst>
      <p:ext uri="{BB962C8B-B14F-4D97-AF65-F5344CB8AC3E}">
        <p14:creationId xmlns:p14="http://schemas.microsoft.com/office/powerpoint/2010/main" val="17175416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0F435-2FDC-7551-B8D7-C19F61FDBDD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AED1508-37E3-AB4F-0DEA-BC3B95A89DB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905768C-576C-E661-CA66-03EAACDF861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33CED73-0149-0D47-A0B7-09768B9FFB69}"/>
              </a:ext>
            </a:extLst>
          </p:cNvPr>
          <p:cNvSpPr>
            <a:spLocks noGrp="1"/>
          </p:cNvSpPr>
          <p:nvPr>
            <p:ph type="dt" sz="half" idx="10"/>
          </p:nvPr>
        </p:nvSpPr>
        <p:spPr/>
        <p:txBody>
          <a:bodyPr/>
          <a:lstStyle/>
          <a:p>
            <a:fld id="{21F28007-ECA1-43A9-9D2D-27F1380DECB5}" type="datetimeFigureOut">
              <a:rPr lang="en-GB" smtClean="0"/>
              <a:t>08/09/2025</a:t>
            </a:fld>
            <a:endParaRPr lang="en-GB"/>
          </a:p>
        </p:txBody>
      </p:sp>
      <p:sp>
        <p:nvSpPr>
          <p:cNvPr id="6" name="Footer Placeholder 5">
            <a:extLst>
              <a:ext uri="{FF2B5EF4-FFF2-40B4-BE49-F238E27FC236}">
                <a16:creationId xmlns:a16="http://schemas.microsoft.com/office/drawing/2014/main" id="{4C21BE90-DC3D-F603-E7D2-7FBA49CF5B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0303D57-3173-484F-1F58-BFDFC87F264E}"/>
              </a:ext>
            </a:extLst>
          </p:cNvPr>
          <p:cNvSpPr>
            <a:spLocks noGrp="1"/>
          </p:cNvSpPr>
          <p:nvPr>
            <p:ph type="sldNum" sz="quarter" idx="12"/>
          </p:nvPr>
        </p:nvSpPr>
        <p:spPr/>
        <p:txBody>
          <a:bodyPr/>
          <a:lstStyle/>
          <a:p>
            <a:fld id="{F493DEFA-740F-4145-BC7D-937D95AD19D5}" type="slidenum">
              <a:rPr lang="en-GB" smtClean="0"/>
              <a:t>‹#›</a:t>
            </a:fld>
            <a:endParaRPr lang="en-GB"/>
          </a:p>
        </p:txBody>
      </p:sp>
    </p:spTree>
    <p:extLst>
      <p:ext uri="{BB962C8B-B14F-4D97-AF65-F5344CB8AC3E}">
        <p14:creationId xmlns:p14="http://schemas.microsoft.com/office/powerpoint/2010/main" val="38742609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8BBD4F-08F6-C05C-1AD2-1BDE8AA7275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892A4DB-F53E-45D2-8C3D-10B5D1C5FC5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EB5F34-305E-A5A9-406E-A5BFB2161103}"/>
              </a:ext>
            </a:extLst>
          </p:cNvPr>
          <p:cNvSpPr>
            <a:spLocks noGrp="1"/>
          </p:cNvSpPr>
          <p:nvPr>
            <p:ph type="dt" sz="half" idx="10"/>
          </p:nvPr>
        </p:nvSpPr>
        <p:spPr/>
        <p:txBody>
          <a:bodyPr/>
          <a:lstStyle/>
          <a:p>
            <a:fld id="{21F28007-ECA1-43A9-9D2D-27F1380DECB5}" type="datetimeFigureOut">
              <a:rPr lang="en-GB" smtClean="0"/>
              <a:t>08/09/2025</a:t>
            </a:fld>
            <a:endParaRPr lang="en-GB"/>
          </a:p>
        </p:txBody>
      </p:sp>
      <p:sp>
        <p:nvSpPr>
          <p:cNvPr id="5" name="Footer Placeholder 4">
            <a:extLst>
              <a:ext uri="{FF2B5EF4-FFF2-40B4-BE49-F238E27FC236}">
                <a16:creationId xmlns:a16="http://schemas.microsoft.com/office/drawing/2014/main" id="{19D7E54A-982D-BAA1-2CEC-D2DE48AC6B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2653A87-AD64-6375-59F9-976079D873AB}"/>
              </a:ext>
            </a:extLst>
          </p:cNvPr>
          <p:cNvSpPr>
            <a:spLocks noGrp="1"/>
          </p:cNvSpPr>
          <p:nvPr>
            <p:ph type="sldNum" sz="quarter" idx="12"/>
          </p:nvPr>
        </p:nvSpPr>
        <p:spPr/>
        <p:txBody>
          <a:bodyPr/>
          <a:lstStyle/>
          <a:p>
            <a:fld id="{F493DEFA-740F-4145-BC7D-937D95AD19D5}" type="slidenum">
              <a:rPr lang="en-GB" smtClean="0"/>
              <a:t>‹#›</a:t>
            </a:fld>
            <a:endParaRPr lang="en-GB"/>
          </a:p>
        </p:txBody>
      </p:sp>
    </p:spTree>
    <p:extLst>
      <p:ext uri="{BB962C8B-B14F-4D97-AF65-F5344CB8AC3E}">
        <p14:creationId xmlns:p14="http://schemas.microsoft.com/office/powerpoint/2010/main" val="21311273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F5D9B44-0005-B85C-E563-28F4C1ABA94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0D75B0A-94B2-4024-15FD-DBEB011DB84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BF73F3E-6B3A-0422-F00B-708FD1412E7E}"/>
              </a:ext>
            </a:extLst>
          </p:cNvPr>
          <p:cNvSpPr>
            <a:spLocks noGrp="1"/>
          </p:cNvSpPr>
          <p:nvPr>
            <p:ph type="dt" sz="half" idx="10"/>
          </p:nvPr>
        </p:nvSpPr>
        <p:spPr/>
        <p:txBody>
          <a:bodyPr/>
          <a:lstStyle/>
          <a:p>
            <a:fld id="{21F28007-ECA1-43A9-9D2D-27F1380DECB5}" type="datetimeFigureOut">
              <a:rPr lang="en-GB" smtClean="0"/>
              <a:t>08/09/2025</a:t>
            </a:fld>
            <a:endParaRPr lang="en-GB"/>
          </a:p>
        </p:txBody>
      </p:sp>
      <p:sp>
        <p:nvSpPr>
          <p:cNvPr id="5" name="Footer Placeholder 4">
            <a:extLst>
              <a:ext uri="{FF2B5EF4-FFF2-40B4-BE49-F238E27FC236}">
                <a16:creationId xmlns:a16="http://schemas.microsoft.com/office/drawing/2014/main" id="{BAFF2DF2-17A1-D357-3CEC-7AAD2981CE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85ACDC-F67C-09F5-E605-5A1EADE4340C}"/>
              </a:ext>
            </a:extLst>
          </p:cNvPr>
          <p:cNvSpPr>
            <a:spLocks noGrp="1"/>
          </p:cNvSpPr>
          <p:nvPr>
            <p:ph type="sldNum" sz="quarter" idx="12"/>
          </p:nvPr>
        </p:nvSpPr>
        <p:spPr/>
        <p:txBody>
          <a:bodyPr/>
          <a:lstStyle/>
          <a:p>
            <a:fld id="{F493DEFA-740F-4145-BC7D-937D95AD19D5}" type="slidenum">
              <a:rPr lang="en-GB" smtClean="0"/>
              <a:t>‹#›</a:t>
            </a:fld>
            <a:endParaRPr lang="en-GB"/>
          </a:p>
        </p:txBody>
      </p:sp>
    </p:spTree>
    <p:extLst>
      <p:ext uri="{BB962C8B-B14F-4D97-AF65-F5344CB8AC3E}">
        <p14:creationId xmlns:p14="http://schemas.microsoft.com/office/powerpoint/2010/main" val="9039026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3F45365-83DF-A486-1BDB-8A4F27A3796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1729413-4514-0F6F-4BED-7107E41C7B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DBAA429-2A2A-7007-1672-36958F1B816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F28007-ECA1-43A9-9D2D-27F1380DECB5}" type="datetimeFigureOut">
              <a:rPr lang="en-GB" smtClean="0"/>
              <a:t>08/09/2025</a:t>
            </a:fld>
            <a:endParaRPr lang="en-GB"/>
          </a:p>
        </p:txBody>
      </p:sp>
      <p:sp>
        <p:nvSpPr>
          <p:cNvPr id="5" name="Footer Placeholder 4">
            <a:extLst>
              <a:ext uri="{FF2B5EF4-FFF2-40B4-BE49-F238E27FC236}">
                <a16:creationId xmlns:a16="http://schemas.microsoft.com/office/drawing/2014/main" id="{36415A80-FED6-BF72-509F-2857CF9C3E4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F4304AC-E706-9719-8945-E3F3FA2D030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93DEFA-740F-4145-BC7D-937D95AD19D5}" type="slidenum">
              <a:rPr lang="en-GB" smtClean="0"/>
              <a:t>‹#›</a:t>
            </a:fld>
            <a:endParaRPr lang="en-GB"/>
          </a:p>
        </p:txBody>
      </p:sp>
    </p:spTree>
    <p:extLst>
      <p:ext uri="{BB962C8B-B14F-4D97-AF65-F5344CB8AC3E}">
        <p14:creationId xmlns:p14="http://schemas.microsoft.com/office/powerpoint/2010/main" val="8793393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CCA5F87-1D1E-45CB-8D83-FC7EEFAD99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Owl">
            <a:extLst>
              <a:ext uri="{FF2B5EF4-FFF2-40B4-BE49-F238E27FC236}">
                <a16:creationId xmlns:a16="http://schemas.microsoft.com/office/drawing/2014/main" id="{6B64A21D-576D-AD42-3266-2F52BEAA07EF}"/>
              </a:ext>
            </a:extLst>
          </p:cNvPr>
          <p:cNvPicPr>
            <a:picLocks noChangeAspect="1"/>
          </p:cNvPicPr>
          <p:nvPr/>
        </p:nvPicPr>
        <p:blipFill>
          <a:blip r:embed="rId2"/>
          <a:srcRect l="8676"/>
          <a:stretch/>
        </p:blipFill>
        <p:spPr>
          <a:xfrm>
            <a:off x="20" y="10"/>
            <a:ext cx="8668492" cy="6857990"/>
          </a:xfrm>
          <a:prstGeom prst="rect">
            <a:avLst/>
          </a:prstGeom>
        </p:spPr>
      </p:pic>
      <p:sp>
        <p:nvSpPr>
          <p:cNvPr id="11" name="Rectangle 10">
            <a:extLst>
              <a:ext uri="{FF2B5EF4-FFF2-40B4-BE49-F238E27FC236}">
                <a16:creationId xmlns:a16="http://schemas.microsoft.com/office/drawing/2014/main" id="{7CCFC2C6-6238-4A2F-93DE-2ADF74AF63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711652" y="0"/>
            <a:ext cx="8480347"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7D18A30-C2DE-51C1-9D5E-249ED1C0CC9B}"/>
              </a:ext>
            </a:extLst>
          </p:cNvPr>
          <p:cNvSpPr>
            <a:spLocks noGrp="1"/>
          </p:cNvSpPr>
          <p:nvPr>
            <p:ph type="ctrTitle"/>
          </p:nvPr>
        </p:nvSpPr>
        <p:spPr>
          <a:xfrm>
            <a:off x="7848600" y="1122363"/>
            <a:ext cx="4023360" cy="3204134"/>
          </a:xfrm>
        </p:spPr>
        <p:txBody>
          <a:bodyPr anchor="b">
            <a:normAutofit/>
          </a:bodyPr>
          <a:lstStyle/>
          <a:p>
            <a:pPr algn="l"/>
            <a:r>
              <a:rPr lang="en-GB" sz="4800">
                <a:latin typeface="Amasis MT Pro Medium" panose="02040604050005020304" pitchFamily="18" charset="0"/>
              </a:rPr>
              <a:t>Welcome to Owl Class!</a:t>
            </a:r>
          </a:p>
        </p:txBody>
      </p:sp>
      <p:sp>
        <p:nvSpPr>
          <p:cNvPr id="3" name="Subtitle 2">
            <a:extLst>
              <a:ext uri="{FF2B5EF4-FFF2-40B4-BE49-F238E27FC236}">
                <a16:creationId xmlns:a16="http://schemas.microsoft.com/office/drawing/2014/main" id="{BA41EAD2-FD7E-2804-4794-55F6CF805F63}"/>
              </a:ext>
            </a:extLst>
          </p:cNvPr>
          <p:cNvSpPr>
            <a:spLocks noGrp="1"/>
          </p:cNvSpPr>
          <p:nvPr>
            <p:ph type="subTitle" idx="1"/>
          </p:nvPr>
        </p:nvSpPr>
        <p:spPr>
          <a:xfrm>
            <a:off x="7848600" y="4872922"/>
            <a:ext cx="4023360" cy="1208141"/>
          </a:xfrm>
        </p:spPr>
        <p:txBody>
          <a:bodyPr>
            <a:normAutofit/>
          </a:bodyPr>
          <a:lstStyle/>
          <a:p>
            <a:pPr algn="l"/>
            <a:r>
              <a:rPr lang="en-GB" sz="2000"/>
              <a:t>Years Five and Six</a:t>
            </a:r>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34195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31A2E-5447-E529-58A6-62309E680B18}"/>
              </a:ext>
            </a:extLst>
          </p:cNvPr>
          <p:cNvSpPr>
            <a:spLocks noGrp="1"/>
          </p:cNvSpPr>
          <p:nvPr>
            <p:ph type="title"/>
          </p:nvPr>
        </p:nvSpPr>
        <p: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lstStyle/>
          <a:p>
            <a:pPr algn="ctr"/>
            <a:r>
              <a:rPr lang="en-GB" dirty="0"/>
              <a:t>What are the Aston Rowant values?</a:t>
            </a:r>
          </a:p>
        </p:txBody>
      </p:sp>
      <p:sp>
        <p:nvSpPr>
          <p:cNvPr id="3" name="Content Placeholder 2">
            <a:extLst>
              <a:ext uri="{FF2B5EF4-FFF2-40B4-BE49-F238E27FC236}">
                <a16:creationId xmlns:a16="http://schemas.microsoft.com/office/drawing/2014/main" id="{01B9ADAF-2362-BD44-ECB9-569E28B22C5C}"/>
              </a:ext>
            </a:extLst>
          </p:cNvPr>
          <p:cNvSpPr>
            <a:spLocks noGrp="1"/>
          </p:cNvSpPr>
          <p:nvPr>
            <p:ph idx="1"/>
          </p:nvPr>
        </p:nvSpPr>
        <p: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a:normAutofit lnSpcReduction="10000"/>
          </a:bodyPr>
          <a:lstStyle/>
          <a:p>
            <a:pPr marL="0" indent="0" algn="ctr">
              <a:buNone/>
            </a:pPr>
            <a:r>
              <a:rPr lang="en-GB" dirty="0"/>
              <a:t>Our aims :</a:t>
            </a:r>
          </a:p>
          <a:p>
            <a:pPr marL="0" indent="0" algn="ctr">
              <a:buNone/>
            </a:pPr>
            <a:r>
              <a:rPr lang="en-GB" dirty="0"/>
              <a:t>Growing together, rooted in God, Fullness of Life, Colossians 2:7</a:t>
            </a:r>
          </a:p>
          <a:p>
            <a:pPr marL="0" indent="0" algn="ctr">
              <a:buNone/>
            </a:pPr>
            <a:r>
              <a:rPr lang="en-GB" dirty="0"/>
              <a:t> </a:t>
            </a:r>
            <a:r>
              <a:rPr lang="en-GB" sz="2000" i="1" dirty="0"/>
              <a:t>‘Let your roots grow down into him, and let your lives be built on him’ Colossians 2:7 </a:t>
            </a:r>
          </a:p>
          <a:p>
            <a:pPr marL="0" indent="0" algn="just">
              <a:buNone/>
            </a:pPr>
            <a:r>
              <a:rPr lang="en-GB" dirty="0">
                <a:solidFill>
                  <a:srgbClr val="FF0000"/>
                </a:solidFill>
              </a:rPr>
              <a:t>G</a:t>
            </a:r>
            <a:r>
              <a:rPr lang="en-GB" dirty="0"/>
              <a:t>	</a:t>
            </a:r>
            <a:r>
              <a:rPr lang="en-GB" dirty="0">
                <a:solidFill>
                  <a:srgbClr val="FF33CC"/>
                </a:solidFill>
              </a:rPr>
              <a:t>GRATITUDE</a:t>
            </a:r>
            <a:r>
              <a:rPr lang="en-GB" dirty="0"/>
              <a:t> </a:t>
            </a:r>
          </a:p>
          <a:p>
            <a:pPr marL="0" indent="0" algn="just">
              <a:buNone/>
            </a:pPr>
            <a:r>
              <a:rPr lang="en-GB" dirty="0">
                <a:solidFill>
                  <a:srgbClr val="FF0000"/>
                </a:solidFill>
              </a:rPr>
              <a:t>R</a:t>
            </a:r>
            <a:r>
              <a:rPr lang="en-GB" dirty="0"/>
              <a:t>	</a:t>
            </a:r>
            <a:r>
              <a:rPr lang="en-GB" dirty="0">
                <a:solidFill>
                  <a:srgbClr val="FFC000"/>
                </a:solidFill>
              </a:rPr>
              <a:t>RESILIENCE</a:t>
            </a:r>
            <a:r>
              <a:rPr lang="en-GB" dirty="0"/>
              <a:t> </a:t>
            </a:r>
          </a:p>
          <a:p>
            <a:pPr marL="0" indent="0" algn="just">
              <a:buNone/>
            </a:pPr>
            <a:r>
              <a:rPr lang="en-GB" dirty="0">
                <a:solidFill>
                  <a:srgbClr val="FF0000"/>
                </a:solidFill>
              </a:rPr>
              <a:t>O</a:t>
            </a:r>
            <a:r>
              <a:rPr lang="en-GB" dirty="0"/>
              <a:t>	</a:t>
            </a:r>
            <a:r>
              <a:rPr lang="en-GB" dirty="0">
                <a:solidFill>
                  <a:srgbClr val="00B050"/>
                </a:solidFill>
              </a:rPr>
              <a:t>OUTREACH</a:t>
            </a:r>
            <a:r>
              <a:rPr lang="en-GB" dirty="0"/>
              <a:t> </a:t>
            </a:r>
          </a:p>
          <a:p>
            <a:pPr marL="0" indent="0" algn="just">
              <a:buNone/>
            </a:pPr>
            <a:r>
              <a:rPr lang="en-GB" dirty="0">
                <a:solidFill>
                  <a:srgbClr val="FF0000"/>
                </a:solidFill>
              </a:rPr>
              <a:t>W        WONDER</a:t>
            </a:r>
            <a:r>
              <a:rPr lang="en-GB" dirty="0"/>
              <a:t> </a:t>
            </a:r>
          </a:p>
          <a:p>
            <a:pPr marL="0" indent="0" algn="just">
              <a:buNone/>
            </a:pPr>
            <a:r>
              <a:rPr lang="en-GB" dirty="0">
                <a:solidFill>
                  <a:srgbClr val="FF0000"/>
                </a:solidFill>
              </a:rPr>
              <a:t>T          </a:t>
            </a:r>
            <a:r>
              <a:rPr lang="en-GB" dirty="0">
                <a:solidFill>
                  <a:schemeClr val="accent1"/>
                </a:solidFill>
              </a:rPr>
              <a:t>TRUST</a:t>
            </a:r>
            <a:r>
              <a:rPr lang="en-GB" dirty="0"/>
              <a:t> </a:t>
            </a:r>
          </a:p>
          <a:p>
            <a:pPr marL="0" indent="0" algn="just">
              <a:buNone/>
            </a:pPr>
            <a:r>
              <a:rPr lang="en-GB" dirty="0">
                <a:solidFill>
                  <a:srgbClr val="FF0000"/>
                </a:solidFill>
              </a:rPr>
              <a:t>H</a:t>
            </a:r>
            <a:r>
              <a:rPr lang="en-GB" dirty="0"/>
              <a:t>	</a:t>
            </a:r>
            <a:r>
              <a:rPr lang="en-GB" dirty="0">
                <a:solidFill>
                  <a:schemeClr val="accent2"/>
                </a:solidFill>
              </a:rPr>
              <a:t>HARMONY</a:t>
            </a:r>
          </a:p>
        </p:txBody>
      </p:sp>
    </p:spTree>
    <p:extLst>
      <p:ext uri="{BB962C8B-B14F-4D97-AF65-F5344CB8AC3E}">
        <p14:creationId xmlns:p14="http://schemas.microsoft.com/office/powerpoint/2010/main" val="24029064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3A69DF-3788-5A3B-6658-C79BD9E9DA32}"/>
              </a:ext>
            </a:extLst>
          </p:cNvPr>
          <p:cNvSpPr>
            <a:spLocks noGrp="1"/>
          </p:cNvSpPr>
          <p:nvPr>
            <p:ph type="title"/>
          </p:nvPr>
        </p:nvSpPr>
        <p:spPr>
          <a:xfrm>
            <a:off x="841248" y="256032"/>
            <a:ext cx="10506456" cy="1014984"/>
          </a:xfrm>
        </p:spPr>
        <p:txBody>
          <a:bodyPr anchor="b">
            <a:normAutofit/>
          </a:bodyPr>
          <a:lstStyle/>
          <a:p>
            <a:r>
              <a:rPr lang="en-GB" dirty="0"/>
              <a:t>The structure of the day.</a:t>
            </a:r>
            <a:endParaRPr lang="en-GB"/>
          </a:p>
        </p:txBody>
      </p:sp>
      <p:sp>
        <p:nvSpPr>
          <p:cNvPr id="11" name="Rectangle 10">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1634502"/>
            <a:ext cx="10451592"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1538176"/>
            <a:ext cx="1873457"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049CD8EB-55DC-C61B-A1BC-91D5DA290BD7}"/>
              </a:ext>
            </a:extLst>
          </p:cNvPr>
          <p:cNvGraphicFramePr>
            <a:graphicFrameLocks noGrp="1"/>
          </p:cNvGraphicFramePr>
          <p:nvPr>
            <p:ph idx="1"/>
            <p:extLst>
              <p:ext uri="{D42A27DB-BD31-4B8C-83A1-F6EECF244321}">
                <p14:modId xmlns:p14="http://schemas.microsoft.com/office/powerpoint/2010/main" val="2851733245"/>
              </p:ext>
            </p:extLst>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459721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A56A47-76DB-51D1-2C09-6A5463D10181}"/>
              </a:ext>
            </a:extLst>
          </p:cNvPr>
          <p:cNvSpPr>
            <a:spLocks noGrp="1"/>
          </p:cNvSpPr>
          <p:nvPr>
            <p:ph type="title"/>
          </p:nvPr>
        </p:nvSpPr>
        <p:spPr>
          <a:xfrm>
            <a:off x="1028700" y="1967266"/>
            <a:ext cx="2628900" cy="2547257"/>
          </a:xfrm>
          <a:prstGeom prst="ellipse">
            <a:avLst/>
          </a:prstGeom>
          <a:noFill/>
        </p:spPr>
        <p:txBody>
          <a:bodyPr vert="horz" lIns="91440" tIns="45720" rIns="91440" bIns="45720" rtlCol="0" anchor="ctr">
            <a:normAutofit/>
          </a:bodyPr>
          <a:lstStyle/>
          <a:p>
            <a:pPr algn="ctr"/>
            <a:r>
              <a:rPr lang="en-US" sz="2800" kern="1200">
                <a:solidFill>
                  <a:srgbClr val="FFFFFF"/>
                </a:solidFill>
                <a:latin typeface="+mj-lt"/>
                <a:ea typeface="+mj-ea"/>
                <a:cs typeface="+mj-cs"/>
              </a:rPr>
              <a:t>Weekly timetable for autumn term.</a:t>
            </a:r>
          </a:p>
        </p:txBody>
      </p:sp>
      <p:pic>
        <p:nvPicPr>
          <p:cNvPr id="7" name="Content Placeholder 6">
            <a:extLst>
              <a:ext uri="{FF2B5EF4-FFF2-40B4-BE49-F238E27FC236}">
                <a16:creationId xmlns:a16="http://schemas.microsoft.com/office/drawing/2014/main" id="{093AE93B-528F-F5C1-52BE-11B2444DACF8}"/>
              </a:ext>
            </a:extLst>
          </p:cNvPr>
          <p:cNvPicPr>
            <a:picLocks noGrp="1" noChangeAspect="1"/>
          </p:cNvPicPr>
          <p:nvPr>
            <p:ph idx="1"/>
          </p:nvPr>
        </p:nvPicPr>
        <p:blipFill>
          <a:blip r:embed="rId2"/>
          <a:stretch>
            <a:fillRect/>
          </a:stretch>
        </p:blipFill>
        <p:spPr>
          <a:xfrm>
            <a:off x="4216525" y="884420"/>
            <a:ext cx="7864087" cy="5111657"/>
          </a:xfrm>
          <a:prstGeom prst="rect">
            <a:avLst/>
          </a:prstGeom>
        </p:spPr>
      </p:pic>
    </p:spTree>
    <p:extLst>
      <p:ext uri="{BB962C8B-B14F-4D97-AF65-F5344CB8AC3E}">
        <p14:creationId xmlns:p14="http://schemas.microsoft.com/office/powerpoint/2010/main" val="35053940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28DF8E7-B815-6661-03A3-345EEAF2EFFA}"/>
              </a:ext>
            </a:extLst>
          </p:cNvPr>
          <p:cNvSpPr>
            <a:spLocks noGrp="1"/>
          </p:cNvSpPr>
          <p:nvPr>
            <p:ph type="title"/>
          </p:nvPr>
        </p:nvSpPr>
        <p:spPr>
          <a:xfrm>
            <a:off x="6657715" y="467271"/>
            <a:ext cx="4195674" cy="2052522"/>
          </a:xfrm>
        </p:spPr>
        <p:txBody>
          <a:bodyPr anchor="b">
            <a:normAutofit/>
          </a:bodyPr>
          <a:lstStyle/>
          <a:p>
            <a:r>
              <a:rPr lang="en-GB" sz="4300"/>
              <a:t>More about Owl Class-teaching and homework</a:t>
            </a:r>
          </a:p>
        </p:txBody>
      </p:sp>
      <p:sp>
        <p:nvSpPr>
          <p:cNvPr id="20" name="Oval 19">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Black and white image of a hawk">
            <a:extLst>
              <a:ext uri="{FF2B5EF4-FFF2-40B4-BE49-F238E27FC236}">
                <a16:creationId xmlns:a16="http://schemas.microsoft.com/office/drawing/2014/main" id="{FE686896-AA41-A1B7-FD71-4FB87FB511DB}"/>
              </a:ext>
            </a:extLst>
          </p:cNvPr>
          <p:cNvPicPr>
            <a:picLocks noChangeAspect="1"/>
          </p:cNvPicPr>
          <p:nvPr/>
        </p:nvPicPr>
        <p:blipFill rotWithShape="1">
          <a:blip r:embed="rId2"/>
          <a:srcRect l="27425" r="5824" b="-2"/>
          <a:stretch/>
        </p:blipFill>
        <p:spPr>
          <a:xfrm>
            <a:off x="505418" y="554151"/>
            <a:ext cx="5742189" cy="57421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
        <p:nvSpPr>
          <p:cNvPr id="22"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1"/>
          </a:solidFill>
          <a:ln w="776" cap="flat">
            <a:noFill/>
            <a:prstDash val="solid"/>
            <a:miter/>
          </a:ln>
        </p:spPr>
        <p:txBody>
          <a:bodyPr rtlCol="0" anchor="ctr"/>
          <a:lstStyle/>
          <a:p>
            <a:endParaRPr lang="en-US"/>
          </a:p>
        </p:txBody>
      </p:sp>
      <p:sp>
        <p:nvSpPr>
          <p:cNvPr id="24"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1"/>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6E1ADF45-2E2D-B782-D8C2-2358BA1431C5}"/>
              </a:ext>
            </a:extLst>
          </p:cNvPr>
          <p:cNvSpPr>
            <a:spLocks noGrp="1"/>
          </p:cNvSpPr>
          <p:nvPr>
            <p:ph idx="1"/>
          </p:nvPr>
        </p:nvSpPr>
        <p:spPr>
          <a:xfrm>
            <a:off x="6657715" y="2990818"/>
            <a:ext cx="4195673" cy="2913872"/>
          </a:xfrm>
        </p:spPr>
        <p:txBody>
          <a:bodyPr anchor="t">
            <a:normAutofit/>
          </a:bodyPr>
          <a:lstStyle/>
          <a:p>
            <a:pPr marL="0" indent="0">
              <a:buNone/>
            </a:pPr>
            <a:r>
              <a:rPr lang="en-GB" sz="1400" b="1" dirty="0">
                <a:solidFill>
                  <a:schemeClr val="tx1">
                    <a:alpha val="80000"/>
                  </a:schemeClr>
                </a:solidFill>
              </a:rPr>
              <a:t>Owl Class is taught by Mr Manning Monday to Friday, with support across the week from Mrs Smith. </a:t>
            </a:r>
          </a:p>
          <a:p>
            <a:pPr marL="0" indent="0">
              <a:buNone/>
            </a:pPr>
            <a:r>
              <a:rPr lang="en-GB" sz="1400" b="1" dirty="0">
                <a:solidFill>
                  <a:schemeClr val="tx1">
                    <a:alpha val="80000"/>
                  </a:schemeClr>
                </a:solidFill>
              </a:rPr>
              <a:t>Homework is set on Doodle </a:t>
            </a:r>
            <a:r>
              <a:rPr lang="en-GB" sz="1400" b="1" dirty="0" err="1">
                <a:solidFill>
                  <a:schemeClr val="tx1">
                    <a:alpha val="80000"/>
                  </a:schemeClr>
                </a:solidFill>
              </a:rPr>
              <a:t>Learing</a:t>
            </a:r>
            <a:r>
              <a:rPr lang="en-GB" sz="1400" b="1" dirty="0">
                <a:solidFill>
                  <a:schemeClr val="tx1">
                    <a:alpha val="80000"/>
                  </a:schemeClr>
                </a:solidFill>
              </a:rPr>
              <a:t> each Monday and is due back the following Monday. It will include </a:t>
            </a:r>
            <a:r>
              <a:rPr lang="en-GB" sz="1400" b="1" dirty="0" err="1">
                <a:solidFill>
                  <a:schemeClr val="tx1">
                    <a:alpha val="80000"/>
                  </a:schemeClr>
                </a:solidFill>
              </a:rPr>
              <a:t>SPaG</a:t>
            </a:r>
            <a:r>
              <a:rPr lang="en-GB" sz="1400" b="1" dirty="0">
                <a:solidFill>
                  <a:schemeClr val="tx1">
                    <a:alpha val="80000"/>
                  </a:schemeClr>
                </a:solidFill>
              </a:rPr>
              <a:t> work, maths work and there will also be an independent ‘big’ task each half-term, related to our central topic. Spellings can be found on the class page.</a:t>
            </a:r>
          </a:p>
          <a:p>
            <a:pPr marL="0" indent="0">
              <a:buNone/>
            </a:pPr>
            <a:r>
              <a:rPr lang="en-GB" sz="1400" b="1" dirty="0">
                <a:solidFill>
                  <a:schemeClr val="tx1">
                    <a:alpha val="80000"/>
                  </a:schemeClr>
                </a:solidFill>
              </a:rPr>
              <a:t>Independent research is a vital skill for KS3. It also gives the children the opportunity to conduct and present their work in creative ways, again preparing for secondary school.</a:t>
            </a:r>
          </a:p>
        </p:txBody>
      </p:sp>
      <p:sp>
        <p:nvSpPr>
          <p:cNvPr id="26"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1"/>
          </a:solidFill>
          <a:ln w="516" cap="flat">
            <a:noFill/>
            <a:prstDash val="solid"/>
            <a:miter/>
          </a:ln>
        </p:spPr>
        <p:txBody>
          <a:bodyPr rtlCol="0" anchor="ctr"/>
          <a:lstStyle/>
          <a:p>
            <a:endParaRPr lang="en-US"/>
          </a:p>
        </p:txBody>
      </p:sp>
      <p:cxnSp>
        <p:nvCxnSpPr>
          <p:cNvPr id="28"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914880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D80C24D-214A-B806-2699-DC38AB850339}"/>
              </a:ext>
            </a:extLst>
          </p:cNvPr>
          <p:cNvSpPr>
            <a:spLocks noGrp="1"/>
          </p:cNvSpPr>
          <p:nvPr>
            <p:ph type="title"/>
          </p:nvPr>
        </p:nvSpPr>
        <p:spPr>
          <a:xfrm>
            <a:off x="6657715" y="467271"/>
            <a:ext cx="4195674" cy="2052522"/>
          </a:xfrm>
        </p:spPr>
        <p:txBody>
          <a:bodyPr vert="horz" lIns="91440" tIns="45720" rIns="91440" bIns="45720" rtlCol="0" anchor="b">
            <a:normAutofit/>
          </a:bodyPr>
          <a:lstStyle/>
          <a:p>
            <a:r>
              <a:rPr lang="en-US" sz="4300"/>
              <a:t>Our reading for pleasure programme</a:t>
            </a:r>
          </a:p>
        </p:txBody>
      </p:sp>
      <p:sp>
        <p:nvSpPr>
          <p:cNvPr id="13" name="Oval 12">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stack of books with white text&#10;&#10;Description automatically generated">
            <a:extLst>
              <a:ext uri="{FF2B5EF4-FFF2-40B4-BE49-F238E27FC236}">
                <a16:creationId xmlns:a16="http://schemas.microsoft.com/office/drawing/2014/main" id="{5470EC97-6DA5-39DC-3B67-3AEFFAA48248}"/>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t="12820" r="2" b="14432"/>
          <a:stretch/>
        </p:blipFill>
        <p:spPr>
          <a:xfrm>
            <a:off x="505418" y="554151"/>
            <a:ext cx="5742189" cy="57421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pic>
      <p:sp>
        <p:nvSpPr>
          <p:cNvPr id="15"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1"/>
          </a:solidFill>
          <a:ln w="776" cap="flat">
            <a:noFill/>
            <a:prstDash val="solid"/>
            <a:miter/>
          </a:ln>
        </p:spPr>
        <p:txBody>
          <a:bodyPr rtlCol="0" anchor="ctr"/>
          <a:lstStyle/>
          <a:p>
            <a:endParaRPr lang="en-US"/>
          </a:p>
        </p:txBody>
      </p:sp>
      <p:sp>
        <p:nvSpPr>
          <p:cNvPr id="17"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1"/>
          </a:solidFill>
          <a:ln w="751" cap="flat">
            <a:noFill/>
            <a:prstDash val="solid"/>
            <a:miter/>
          </a:ln>
        </p:spPr>
        <p:txBody>
          <a:bodyPr rtlCol="0" anchor="ctr"/>
          <a:lstStyle/>
          <a:p>
            <a:endParaRPr lang="en-US"/>
          </a:p>
        </p:txBody>
      </p:sp>
      <p:sp>
        <p:nvSpPr>
          <p:cNvPr id="6" name="TextBox 5">
            <a:extLst>
              <a:ext uri="{FF2B5EF4-FFF2-40B4-BE49-F238E27FC236}">
                <a16:creationId xmlns:a16="http://schemas.microsoft.com/office/drawing/2014/main" id="{10FD385F-C02C-FB66-AAAC-CC7E4F576DA3}"/>
              </a:ext>
            </a:extLst>
          </p:cNvPr>
          <p:cNvSpPr txBox="1"/>
          <p:nvPr/>
        </p:nvSpPr>
        <p:spPr>
          <a:xfrm>
            <a:off x="6657715" y="2990818"/>
            <a:ext cx="4195673" cy="2913872"/>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1400">
                <a:solidFill>
                  <a:schemeClr val="tx1">
                    <a:alpha val="80000"/>
                  </a:schemeClr>
                </a:solidFill>
              </a:rPr>
              <a:t>A love for reading one of the best gifts we can give our child, and to help foster a love for reading, we have complied a list of 40 recommended reads for each year group, which can be found on the Owl Class page. These titles are readily available at libraries and should be easily found. </a:t>
            </a:r>
          </a:p>
          <a:p>
            <a:pPr indent="-228600">
              <a:lnSpc>
                <a:spcPct val="90000"/>
              </a:lnSpc>
              <a:spcAft>
                <a:spcPts val="600"/>
              </a:spcAft>
              <a:buFont typeface="Arial" panose="020B0604020202020204" pitchFamily="34" charset="0"/>
              <a:buChar char="•"/>
            </a:pPr>
            <a:endParaRPr lang="en-US" sz="1400">
              <a:solidFill>
                <a:schemeClr val="tx1">
                  <a:alpha val="80000"/>
                </a:schemeClr>
              </a:solidFill>
            </a:endParaRPr>
          </a:p>
          <a:p>
            <a:pPr indent="-228600">
              <a:lnSpc>
                <a:spcPct val="90000"/>
              </a:lnSpc>
              <a:spcAft>
                <a:spcPts val="600"/>
              </a:spcAft>
              <a:buFont typeface="Arial" panose="020B0604020202020204" pitchFamily="34" charset="0"/>
              <a:buChar char="•"/>
            </a:pPr>
            <a:r>
              <a:rPr lang="en-US" sz="1400">
                <a:solidFill>
                  <a:schemeClr val="tx1">
                    <a:alpha val="80000"/>
                  </a:schemeClr>
                </a:solidFill>
              </a:rPr>
              <a:t>Owl Class will receive a Reading Log to add to as they read. This comes home daily, so please do hear your child read or read to them if you have the chance, and let us know in the comment section. </a:t>
            </a:r>
          </a:p>
        </p:txBody>
      </p:sp>
      <p:sp>
        <p:nvSpPr>
          <p:cNvPr id="19"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1"/>
          </a:solidFill>
          <a:ln w="516" cap="flat">
            <a:noFill/>
            <a:prstDash val="solid"/>
            <a:miter/>
          </a:ln>
        </p:spPr>
        <p:txBody>
          <a:bodyPr rtlCol="0" anchor="ctr"/>
          <a:lstStyle/>
          <a:p>
            <a:endParaRPr lang="en-US"/>
          </a:p>
        </p:txBody>
      </p:sp>
      <p:cxnSp>
        <p:nvCxnSpPr>
          <p:cNvPr id="21"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803623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72A7C5F-7DF1-8128-909D-66AE22805D56}"/>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rPr>
              <a:t>School trips</a:t>
            </a:r>
          </a:p>
        </p:txBody>
      </p:sp>
      <p:sp>
        <p:nvSpPr>
          <p:cNvPr id="3" name="Content Placeholder 2">
            <a:extLst>
              <a:ext uri="{FF2B5EF4-FFF2-40B4-BE49-F238E27FC236}">
                <a16:creationId xmlns:a16="http://schemas.microsoft.com/office/drawing/2014/main" id="{DB67719F-F71F-8238-2370-FE73663AEC9F}"/>
              </a:ext>
            </a:extLst>
          </p:cNvPr>
          <p:cNvSpPr>
            <a:spLocks noGrp="1"/>
          </p:cNvSpPr>
          <p:nvPr>
            <p:ph idx="1"/>
          </p:nvPr>
        </p:nvSpPr>
        <p:spPr>
          <a:xfrm>
            <a:off x="4810259" y="649480"/>
            <a:ext cx="6555347" cy="5546047"/>
          </a:xfrm>
        </p:spPr>
        <p:txBody>
          <a:bodyPr anchor="ctr">
            <a:normAutofit/>
          </a:bodyPr>
          <a:lstStyle/>
          <a:p>
            <a:r>
              <a:rPr lang="en-GB" sz="2000" dirty="0"/>
              <a:t>Trips this year will include a trip to Ufton Court as part of our topic on Vikings, plus visits from Oxford University Earth Sciences department, Opera First,  and a visit to a solar farm in Summer term. Details for each will come out as soon as possible. </a:t>
            </a:r>
          </a:p>
        </p:txBody>
      </p:sp>
    </p:spTree>
    <p:extLst>
      <p:ext uri="{BB962C8B-B14F-4D97-AF65-F5344CB8AC3E}">
        <p14:creationId xmlns:p14="http://schemas.microsoft.com/office/powerpoint/2010/main" val="10117905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2E69EAC-868C-D239-F3EB-C9CA37C96FF2}"/>
              </a:ext>
            </a:extLst>
          </p:cNvPr>
          <p:cNvSpPr>
            <a:spLocks noGrp="1"/>
          </p:cNvSpPr>
          <p:nvPr>
            <p:ph type="title"/>
          </p:nvPr>
        </p:nvSpPr>
        <p:spPr>
          <a:xfrm>
            <a:off x="6657715" y="467271"/>
            <a:ext cx="4195674" cy="2052522"/>
          </a:xfrm>
        </p:spPr>
        <p:txBody>
          <a:bodyPr vert="horz" lIns="91440" tIns="45720" rIns="91440" bIns="45720" rtlCol="0" anchor="b">
            <a:normAutofit/>
          </a:bodyPr>
          <a:lstStyle/>
          <a:p>
            <a:r>
              <a:rPr lang="en-US" sz="4800" dirty="0"/>
              <a:t>Residential Trip for 2025/26</a:t>
            </a:r>
          </a:p>
        </p:txBody>
      </p:sp>
      <p:sp>
        <p:nvSpPr>
          <p:cNvPr id="10" name="Oval 9">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6" descr="A group of kids posing for a photo&#10;&#10;Description automatically generated">
            <a:extLst>
              <a:ext uri="{FF2B5EF4-FFF2-40B4-BE49-F238E27FC236}">
                <a16:creationId xmlns:a16="http://schemas.microsoft.com/office/drawing/2014/main" id="{C92962B6-6008-E878-D1F1-3EB296328A96}"/>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r="-3" b="-3"/>
          <a:stretch/>
        </p:blipFill>
        <p:spPr>
          <a:xfrm>
            <a:off x="505418" y="554151"/>
            <a:ext cx="5742189" cy="57421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pic>
      <p:sp>
        <p:nvSpPr>
          <p:cNvPr id="16"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1"/>
          </a:solidFill>
          <a:ln w="776" cap="flat">
            <a:noFill/>
            <a:prstDash val="solid"/>
            <a:miter/>
          </a:ln>
        </p:spPr>
        <p:txBody>
          <a:bodyPr rtlCol="0" anchor="ctr"/>
          <a:lstStyle/>
          <a:p>
            <a:endParaRPr lang="en-US"/>
          </a:p>
        </p:txBody>
      </p:sp>
      <p:sp>
        <p:nvSpPr>
          <p:cNvPr id="18"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1"/>
          </a:solidFill>
          <a:ln w="751" cap="flat">
            <a:noFill/>
            <a:prstDash val="solid"/>
            <a:miter/>
          </a:ln>
        </p:spPr>
        <p:txBody>
          <a:bodyPr rtlCol="0" anchor="ctr"/>
          <a:lstStyle/>
          <a:p>
            <a:endParaRPr lang="en-US"/>
          </a:p>
        </p:txBody>
      </p:sp>
      <p:sp>
        <p:nvSpPr>
          <p:cNvPr id="5" name="TextBox 4">
            <a:extLst>
              <a:ext uri="{FF2B5EF4-FFF2-40B4-BE49-F238E27FC236}">
                <a16:creationId xmlns:a16="http://schemas.microsoft.com/office/drawing/2014/main" id="{2E90CBF0-2131-CA71-47D5-EEFD661D390F}"/>
              </a:ext>
            </a:extLst>
          </p:cNvPr>
          <p:cNvSpPr txBox="1"/>
          <p:nvPr/>
        </p:nvSpPr>
        <p:spPr>
          <a:xfrm>
            <a:off x="6657715" y="2990818"/>
            <a:ext cx="4195673" cy="2913872"/>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endParaRPr lang="en-US" sz="2000" dirty="0">
              <a:solidFill>
                <a:schemeClr val="tx1">
                  <a:alpha val="80000"/>
                </a:schemeClr>
              </a:solidFill>
            </a:endParaRPr>
          </a:p>
          <a:p>
            <a:pPr indent="-228600">
              <a:lnSpc>
                <a:spcPct val="90000"/>
              </a:lnSpc>
              <a:spcAft>
                <a:spcPts val="600"/>
              </a:spcAft>
              <a:buFont typeface="Arial" panose="020B0604020202020204" pitchFamily="34" charset="0"/>
              <a:buChar char="•"/>
            </a:pPr>
            <a:endParaRPr lang="en-US" sz="2000" dirty="0">
              <a:solidFill>
                <a:schemeClr val="tx1">
                  <a:alpha val="80000"/>
                </a:schemeClr>
              </a:solidFill>
            </a:endParaRPr>
          </a:p>
          <a:p>
            <a:pPr indent="-228600">
              <a:lnSpc>
                <a:spcPct val="90000"/>
              </a:lnSpc>
              <a:spcAft>
                <a:spcPts val="600"/>
              </a:spcAft>
              <a:buFont typeface="Arial" panose="020B0604020202020204" pitchFamily="34" charset="0"/>
              <a:buChar char="•"/>
            </a:pPr>
            <a:r>
              <a:rPr lang="en-US" sz="2000" dirty="0">
                <a:solidFill>
                  <a:schemeClr val="tx1">
                    <a:alpha val="80000"/>
                  </a:schemeClr>
                </a:solidFill>
              </a:rPr>
              <a:t>There will be more details such as dates to follow soon.</a:t>
            </a:r>
          </a:p>
        </p:txBody>
      </p:sp>
      <p:sp>
        <p:nvSpPr>
          <p:cNvPr id="20"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1"/>
          </a:solidFill>
          <a:ln w="516" cap="flat">
            <a:noFill/>
            <a:prstDash val="solid"/>
            <a:miter/>
          </a:ln>
        </p:spPr>
        <p:txBody>
          <a:bodyPr rtlCol="0" anchor="ctr"/>
          <a:lstStyle/>
          <a:p>
            <a:endParaRPr lang="en-US"/>
          </a:p>
        </p:txBody>
      </p:sp>
      <p:cxnSp>
        <p:nvCxnSpPr>
          <p:cNvPr id="22"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893831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48A3820-3752-523F-30B9-F9D4132C8012}"/>
              </a:ext>
            </a:extLst>
          </p:cNvPr>
          <p:cNvSpPr>
            <a:spLocks noGrp="1"/>
          </p:cNvSpPr>
          <p:nvPr>
            <p:ph type="title"/>
          </p:nvPr>
        </p:nvSpPr>
        <p:spPr>
          <a:xfrm>
            <a:off x="761803" y="350196"/>
            <a:ext cx="4646904" cy="1624520"/>
          </a:xfrm>
        </p:spPr>
        <p:txBody>
          <a:bodyPr anchor="ctr">
            <a:normAutofit/>
          </a:bodyPr>
          <a:lstStyle/>
          <a:p>
            <a:r>
              <a:rPr lang="en-GB" sz="4000" dirty="0"/>
              <a:t>SATs and assessment</a:t>
            </a:r>
          </a:p>
        </p:txBody>
      </p:sp>
      <p:sp>
        <p:nvSpPr>
          <p:cNvPr id="3" name="Content Placeholder 2">
            <a:extLst>
              <a:ext uri="{FF2B5EF4-FFF2-40B4-BE49-F238E27FC236}">
                <a16:creationId xmlns:a16="http://schemas.microsoft.com/office/drawing/2014/main" id="{C316DD38-C21A-CD4B-5D49-101EF8EE2813}"/>
              </a:ext>
            </a:extLst>
          </p:cNvPr>
          <p:cNvSpPr>
            <a:spLocks noGrp="1"/>
          </p:cNvSpPr>
          <p:nvPr>
            <p:ph idx="1"/>
          </p:nvPr>
        </p:nvSpPr>
        <p:spPr>
          <a:xfrm>
            <a:off x="557086" y="2442950"/>
            <a:ext cx="4646905" cy="3613149"/>
          </a:xfrm>
        </p:spPr>
        <p:txBody>
          <a:bodyPr anchor="ctr">
            <a:normAutofit/>
          </a:bodyPr>
          <a:lstStyle/>
          <a:p>
            <a:r>
              <a:rPr lang="en-GB" sz="1600" dirty="0"/>
              <a:t>This year the SATs for Year Six will begin on Monday 11</a:t>
            </a:r>
            <a:r>
              <a:rPr lang="en-GB" sz="1600" baseline="30000" dirty="0"/>
              <a:t>th  </a:t>
            </a:r>
            <a:r>
              <a:rPr lang="en-GB" sz="1600" dirty="0"/>
              <a:t>of May, and finish on Thursday the 14</a:t>
            </a:r>
            <a:r>
              <a:rPr lang="en-GB" sz="1600" baseline="30000" dirty="0"/>
              <a:t>th</a:t>
            </a:r>
            <a:r>
              <a:rPr lang="en-GB" sz="1600" dirty="0"/>
              <a:t> May. </a:t>
            </a:r>
          </a:p>
          <a:p>
            <a:r>
              <a:rPr lang="en-GB" sz="1600" dirty="0"/>
              <a:t>Monday will be the  </a:t>
            </a:r>
            <a:r>
              <a:rPr lang="en-GB" sz="1600" dirty="0" err="1"/>
              <a:t>SPaG</a:t>
            </a:r>
            <a:r>
              <a:rPr lang="en-GB" sz="1600" dirty="0"/>
              <a:t> paper and spelling test.</a:t>
            </a:r>
          </a:p>
          <a:p>
            <a:r>
              <a:rPr lang="en-GB" sz="1600" dirty="0"/>
              <a:t>Tuesday will be the Reading paper.</a:t>
            </a:r>
          </a:p>
          <a:p>
            <a:r>
              <a:rPr lang="en-GB" sz="1600" dirty="0"/>
              <a:t>Wednesday will be the first Maths paper.</a:t>
            </a:r>
          </a:p>
          <a:p>
            <a:r>
              <a:rPr lang="en-GB" sz="1600" dirty="0"/>
              <a:t>Thursday will be the last two Maths papers.</a:t>
            </a:r>
          </a:p>
          <a:p>
            <a:pPr marL="0" indent="0">
              <a:buNone/>
            </a:pPr>
            <a:r>
              <a:rPr lang="en-GB" sz="1600" dirty="0"/>
              <a:t>Year Six will begin practise this term with a full set of papers, so that we can take a baseline assessment.</a:t>
            </a:r>
          </a:p>
          <a:p>
            <a:pPr marL="0" indent="0">
              <a:buNone/>
            </a:pPr>
            <a:r>
              <a:rPr lang="en-GB" sz="1600" dirty="0"/>
              <a:t>Year Five have their own specialised revision programme and practice papers tailored to their curriculum needs.</a:t>
            </a:r>
          </a:p>
        </p:txBody>
      </p:sp>
      <p:pic>
        <p:nvPicPr>
          <p:cNvPr id="6" name="Picture 4" descr="Writing an appointment on a paper agenda">
            <a:extLst>
              <a:ext uri="{FF2B5EF4-FFF2-40B4-BE49-F238E27FC236}">
                <a16:creationId xmlns:a16="http://schemas.microsoft.com/office/drawing/2014/main" id="{8CBAC0FD-7FE3-481B-CB0D-0C1E844EB195}"/>
              </a:ext>
            </a:extLst>
          </p:cNvPr>
          <p:cNvPicPr>
            <a:picLocks noChangeAspect="1"/>
          </p:cNvPicPr>
          <p:nvPr/>
        </p:nvPicPr>
        <p:blipFill rotWithShape="1">
          <a:blip r:embed="rId2"/>
          <a:srcRect r="40599" b="-2"/>
          <a:stretch/>
        </p:blipFill>
        <p:spPr>
          <a:xfrm>
            <a:off x="6096000" y="1"/>
            <a:ext cx="6102825" cy="6858000"/>
          </a:xfrm>
          <a:prstGeom prst="rect">
            <a:avLst/>
          </a:prstGeom>
        </p:spPr>
      </p:pic>
    </p:spTree>
    <p:extLst>
      <p:ext uri="{BB962C8B-B14F-4D97-AF65-F5344CB8AC3E}">
        <p14:creationId xmlns:p14="http://schemas.microsoft.com/office/powerpoint/2010/main" val="14444341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690688"/>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48A3820-3752-523F-30B9-F9D4132C8012}"/>
              </a:ext>
            </a:extLst>
          </p:cNvPr>
          <p:cNvSpPr>
            <a:spLocks noGrp="1"/>
          </p:cNvSpPr>
          <p:nvPr>
            <p:ph type="title"/>
          </p:nvPr>
        </p:nvSpPr>
        <p:spPr>
          <a:xfrm>
            <a:off x="838201" y="300580"/>
            <a:ext cx="9829800" cy="1089529"/>
          </a:xfrm>
        </p:spPr>
        <p:txBody>
          <a:bodyPr>
            <a:normAutofit/>
          </a:bodyPr>
          <a:lstStyle/>
          <a:p>
            <a:r>
              <a:rPr lang="en-GB" sz="3600">
                <a:solidFill>
                  <a:srgbClr val="FFFFFF"/>
                </a:solidFill>
              </a:rPr>
              <a:t>If you have any questions…</a:t>
            </a:r>
          </a:p>
        </p:txBody>
      </p:sp>
      <p:sp>
        <p:nvSpPr>
          <p:cNvPr id="11"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rgbClr val="FFFFFF"/>
          </a:solidFill>
          <a:ln w="603" cap="flat">
            <a:noFill/>
            <a:prstDash val="solid"/>
            <a:miter/>
          </a:ln>
        </p:spPr>
        <p:txBody>
          <a:bodyPr rtlCol="0" anchor="ctr"/>
          <a:lstStyle/>
          <a:p>
            <a:endParaRPr lang="en-US"/>
          </a:p>
        </p:txBody>
      </p:sp>
      <p:sp>
        <p:nvSpPr>
          <p:cNvPr id="13"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rgbClr val="FFFFFF"/>
          </a:solidFill>
          <a:ln w="422" cap="flat">
            <a:noFill/>
            <a:prstDash val="solid"/>
            <a:miter/>
          </a:ln>
        </p:spPr>
        <p:txBody>
          <a:bodyPr rtlCol="0" anchor="ctr"/>
          <a:lstStyle/>
          <a:p>
            <a:endParaRPr lang="en-US"/>
          </a:p>
        </p:txBody>
      </p:sp>
      <p:sp>
        <p:nvSpPr>
          <p:cNvPr id="15"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rgbClr val="FFFFFF"/>
          </a:solidFill>
          <a:ln w="610" cap="flat">
            <a:noFill/>
            <a:prstDash val="solid"/>
            <a:miter/>
          </a:ln>
        </p:spPr>
        <p:txBody>
          <a:bodyPr rtlCol="0" anchor="ctr"/>
          <a:lstStyle/>
          <a:p>
            <a:endParaRPr lang="en-US"/>
          </a:p>
        </p:txBody>
      </p:sp>
      <p:graphicFrame>
        <p:nvGraphicFramePr>
          <p:cNvPr id="5" name="Content Placeholder 2">
            <a:extLst>
              <a:ext uri="{FF2B5EF4-FFF2-40B4-BE49-F238E27FC236}">
                <a16:creationId xmlns:a16="http://schemas.microsoft.com/office/drawing/2014/main" id="{9AA55392-B8C8-5766-0EF1-D4208BAFA616}"/>
              </a:ext>
            </a:extLst>
          </p:cNvPr>
          <p:cNvGraphicFramePr>
            <a:graphicFrameLocks noGrp="1"/>
          </p:cNvGraphicFramePr>
          <p:nvPr>
            <p:ph idx="1"/>
            <p:extLst>
              <p:ext uri="{D42A27DB-BD31-4B8C-83A1-F6EECF244321}">
                <p14:modId xmlns:p14="http://schemas.microsoft.com/office/powerpoint/2010/main" val="605188638"/>
              </p:ext>
            </p:extLst>
          </p:nvPr>
        </p:nvGraphicFramePr>
        <p:xfrm>
          <a:off x="838200" y="2211233"/>
          <a:ext cx="10515600" cy="39657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651274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1796</TotalTime>
  <Words>687</Words>
  <Application>Microsoft Office PowerPoint</Application>
  <PresentationFormat>Widescreen</PresentationFormat>
  <Paragraphs>43</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Amasis MT Pro Medium</vt:lpstr>
      <vt:lpstr>Arial</vt:lpstr>
      <vt:lpstr>Calibri</vt:lpstr>
      <vt:lpstr>Calibri Light</vt:lpstr>
      <vt:lpstr>Office Theme</vt:lpstr>
      <vt:lpstr>Welcome to Owl Class!</vt:lpstr>
      <vt:lpstr>What are the Aston Rowant values?</vt:lpstr>
      <vt:lpstr>The structure of the day.</vt:lpstr>
      <vt:lpstr>Weekly timetable for autumn term.</vt:lpstr>
      <vt:lpstr>More about Owl Class-teaching and homework</vt:lpstr>
      <vt:lpstr>Our reading for pleasure programme</vt:lpstr>
      <vt:lpstr>School trips</vt:lpstr>
      <vt:lpstr>Residential Trip for 2025/26</vt:lpstr>
      <vt:lpstr>SATs and assessment</vt:lpstr>
      <vt:lpstr>If you have any questions…</vt:lpstr>
    </vt:vector>
  </TitlesOfParts>
  <Company>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Owl Class</dc:title>
  <dc:creator>Mr Manning</dc:creator>
  <cp:lastModifiedBy>Mr Manning</cp:lastModifiedBy>
  <cp:revision>4</cp:revision>
  <dcterms:created xsi:type="dcterms:W3CDTF">2023-09-09T15:31:25Z</dcterms:created>
  <dcterms:modified xsi:type="dcterms:W3CDTF">2025-09-08T11:43:47Z</dcterms:modified>
</cp:coreProperties>
</file>